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57" r:id="rId4"/>
    <p:sldId id="263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F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–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–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–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–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11"/>
    <p:restoredTop sz="96197"/>
  </p:normalViewPr>
  <p:slideViewPr>
    <p:cSldViewPr snapToGrid="0">
      <p:cViewPr varScale="1">
        <p:scale>
          <a:sx n="117" d="100"/>
          <a:sy n="117" d="100"/>
        </p:scale>
        <p:origin x="200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4675A-7B10-E54C-B602-CFDB3CDC5364}" type="datetimeFigureOut">
              <a:rPr lang="en-US" smtClean="0"/>
              <a:t>6/4/24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AF229-93E4-1D49-A8AA-7E6E4D9D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3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71095-71F3-CB42-949B-38542EBB8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9845C3-7229-F465-43EF-5F4121C4B0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BF5E2-15A6-470F-38CA-D5660CB5B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83956-55C6-804C-8703-006AFBBDF982}" type="datetimeFigureOut">
              <a:rPr lang="en-US" smtClean="0"/>
              <a:t>6/4/24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FA088-E4E5-19CC-B010-4A1D110D5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592DE-4368-2CA0-0FD5-1D2D98036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D97-7380-AB40-8C5F-793EEF3C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54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E47A6-CCC4-3C36-91B7-D129E1A49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63AA4A-D7FD-CAF8-96FA-D843D434D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A448D-872C-38F3-DD45-13B4CF0E9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83956-55C6-804C-8703-006AFBBDF982}" type="datetimeFigureOut">
              <a:rPr lang="en-US" smtClean="0"/>
              <a:t>6/4/24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FE209-0FF2-517F-C573-7C232E5AD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AD6D6-EBAD-A892-8669-8CA65404D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D97-7380-AB40-8C5F-793EEF3C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5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FB3215-95F5-F29A-FF50-BD12A984E0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594D0E-F990-4250-06D1-A6CC42587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46E6D-7DDC-E2D0-9651-2C870DF9C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83956-55C6-804C-8703-006AFBBDF982}" type="datetimeFigureOut">
              <a:rPr lang="en-US" smtClean="0"/>
              <a:t>6/4/24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2780E-3980-BBBF-84DB-8B85966DF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33AFC-45BA-08EB-9658-DBB42A1D9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D97-7380-AB40-8C5F-793EEF3C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87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6E14-63C7-3F8B-7B8E-E028795C0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F16DD-0F63-11BD-812D-69070AB9D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CC919-1FAA-F550-51BC-610DA31E6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83956-55C6-804C-8703-006AFBBDF982}" type="datetimeFigureOut">
              <a:rPr lang="en-US" smtClean="0"/>
              <a:t>6/4/24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90599-8FDE-0F5F-3A23-C2AFD491D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AFF10-2659-078F-8518-E8F1986EB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D97-7380-AB40-8C5F-793EEF3C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2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6F8C9-F040-7A67-123E-1E7E5A69F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3D94C-E27C-6805-9800-C6FA7F949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38078-C411-F188-4167-C66839167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83956-55C6-804C-8703-006AFBBDF982}" type="datetimeFigureOut">
              <a:rPr lang="en-US" smtClean="0"/>
              <a:t>6/4/24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8DF9B-F6E3-3936-F983-E986E62FF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0913B-2183-8616-0868-9B25DD726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D97-7380-AB40-8C5F-793EEF3C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7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3C6A4-94DC-2432-A3FB-5648E4D4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5C420-0C53-47F1-5AA6-CB740E6261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B41B84-E662-B14F-F887-2F0860356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70686-C88E-A131-3F50-9DE1DF6EA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83956-55C6-804C-8703-006AFBBDF982}" type="datetimeFigureOut">
              <a:rPr lang="en-US" smtClean="0"/>
              <a:t>6/4/24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9FB66-FE64-F135-F1E7-38E34B4A3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CEF2F5-53BB-8168-E48D-F20E5DED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D97-7380-AB40-8C5F-793EEF3C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3D7D4-05CD-86D8-AE29-E7B3A3329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FA1743-FD03-9D77-EF96-9556BA62F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45F42F-27C8-F50A-F4F1-44979E955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E732B3-D379-D38A-4942-ECECC81914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116840-8ECC-AD11-0E69-9BFF191DC9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7D6C9C-51FA-29F6-0216-3A80359F6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83956-55C6-804C-8703-006AFBBDF982}" type="datetimeFigureOut">
              <a:rPr lang="en-US" smtClean="0"/>
              <a:t>6/4/24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06A4C7-09A9-821B-CEAD-F0C6687A5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245A0C-8721-CFB3-B97B-72E7824C8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D97-7380-AB40-8C5F-793EEF3C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98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64F00-46C0-D8FD-A714-394EF0F96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D35FD8-F888-B535-23A7-3E04E9C80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83956-55C6-804C-8703-006AFBBDF982}" type="datetimeFigureOut">
              <a:rPr lang="en-US" smtClean="0"/>
              <a:t>6/4/24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C69511-1648-27A1-5848-BC4C43956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92EF08-5827-32A7-1CBC-675E08B49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D97-7380-AB40-8C5F-793EEF3C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3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B89418-0862-F6E8-4FE0-A0B10E6AD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83956-55C6-804C-8703-006AFBBDF982}" type="datetimeFigureOut">
              <a:rPr lang="en-US" smtClean="0"/>
              <a:t>6/4/24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C802F5-FD09-EC42-E849-72875044D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B00455-C58F-3981-3F42-814171EC3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D97-7380-AB40-8C5F-793EEF3C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4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B8A39-43FB-DB96-60EF-85BD4363A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85EBB-4997-F455-C515-8C490E514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751AF9-DAB0-C745-627A-79B5F1406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D8029B-2ED1-4E7C-53D1-A01339454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83956-55C6-804C-8703-006AFBBDF982}" type="datetimeFigureOut">
              <a:rPr lang="en-US" smtClean="0"/>
              <a:t>6/4/24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12F7F-CB72-BA40-D552-F6CBA43F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0D2E77-10E9-C3FA-1A81-10AFFEDD9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D97-7380-AB40-8C5F-793EEF3C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3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DCF32-208F-12ED-18E3-2B1E54FA4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4826C6-88A1-C475-52FE-EF35EB5FA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A5ABA3-1C9F-3322-E7F5-4B4434EC87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88B3E9-B863-60FB-778A-F84C57416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83956-55C6-804C-8703-006AFBBDF982}" type="datetimeFigureOut">
              <a:rPr lang="en-US" smtClean="0"/>
              <a:t>6/4/24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00A8CA-35C9-4A03-3683-2DAB1A0A7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5EBADB-B4E7-3257-30CD-BD2A21386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1D97-7380-AB40-8C5F-793EEF3C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8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8D840E-3CE5-99CB-4099-663063511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C76448-FD60-D6D7-15FC-C24858269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23908-8D5F-5E4E-D758-C0F055C529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83956-55C6-804C-8703-006AFBBDF982}" type="datetimeFigureOut">
              <a:rPr lang="en-US" smtClean="0"/>
              <a:t>6/4/24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1D8C6-A7DD-43D4-1E27-51F9B74CD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F312A-4B3C-BCFD-62F5-EC36B2D4DA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F1D97-7380-AB40-8C5F-793EEF3C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4944677-A1CC-62C7-EB56-98E49D5A46B3}"/>
              </a:ext>
            </a:extLst>
          </p:cNvPr>
          <p:cNvSpPr/>
          <p:nvPr/>
        </p:nvSpPr>
        <p:spPr>
          <a:xfrm>
            <a:off x="1" y="522514"/>
            <a:ext cx="12192000" cy="6088492"/>
          </a:xfrm>
          <a:prstGeom prst="rect">
            <a:avLst/>
          </a:prstGeom>
          <a:solidFill>
            <a:srgbClr val="F8FF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4D74A189-E059-C258-DA38-69C2DA9F86E9}"/>
              </a:ext>
            </a:extLst>
          </p:cNvPr>
          <p:cNvSpPr txBox="1">
            <a:spLocks/>
          </p:cNvSpPr>
          <p:nvPr/>
        </p:nvSpPr>
        <p:spPr>
          <a:xfrm>
            <a:off x="262759" y="2628899"/>
            <a:ext cx="11740055" cy="3982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[Add title here]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[Add authors here, as they should appear in the manuscript]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[Add Affiliations here as they should appear in the manuscript]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[Add conflicts of interest statement here]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E81DEB3-3012-2503-7B2D-CADA1B2B29E3}"/>
              </a:ext>
            </a:extLst>
          </p:cNvPr>
          <p:cNvSpPr/>
          <p:nvPr/>
        </p:nvSpPr>
        <p:spPr>
          <a:xfrm>
            <a:off x="0" y="1"/>
            <a:ext cx="12192000" cy="402770"/>
          </a:xfrm>
          <a:prstGeom prst="rect">
            <a:avLst/>
          </a:prstGeom>
          <a:solidFill>
            <a:srgbClr val="12A68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9F6BA0-1ADC-A1D8-EB1C-5AAF9A62AA50}"/>
              </a:ext>
            </a:extLst>
          </p:cNvPr>
          <p:cNvSpPr/>
          <p:nvPr/>
        </p:nvSpPr>
        <p:spPr>
          <a:xfrm>
            <a:off x="0" y="6611007"/>
            <a:ext cx="12192000" cy="246994"/>
          </a:xfrm>
          <a:prstGeom prst="rect">
            <a:avLst/>
          </a:prstGeom>
          <a:solidFill>
            <a:srgbClr val="01CF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MIOT.cc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971663-EB7E-27DA-57EB-640E3C59A2B6}"/>
              </a:ext>
            </a:extLst>
          </p:cNvPr>
          <p:cNvSpPr/>
          <p:nvPr/>
        </p:nvSpPr>
        <p:spPr>
          <a:xfrm>
            <a:off x="0" y="402988"/>
            <a:ext cx="12192000" cy="112599"/>
          </a:xfrm>
          <a:prstGeom prst="rect">
            <a:avLst/>
          </a:prstGeom>
          <a:solidFill>
            <a:srgbClr val="01CF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A logo of a human organ&#10;&#10;Description automatically generated">
            <a:extLst>
              <a:ext uri="{FF2B5EF4-FFF2-40B4-BE49-F238E27FC236}">
                <a16:creationId xmlns:a16="http://schemas.microsoft.com/office/drawing/2014/main" id="{B45F241C-C999-A738-5A45-771EBC245B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02" r="1952"/>
          <a:stretch/>
        </p:blipFill>
        <p:spPr>
          <a:xfrm>
            <a:off x="2339115" y="522513"/>
            <a:ext cx="7587342" cy="20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255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845A4861-2F50-48BF-8F15-47923C9F6375}"/>
              </a:ext>
            </a:extLst>
          </p:cNvPr>
          <p:cNvSpPr txBox="1">
            <a:spLocks/>
          </p:cNvSpPr>
          <p:nvPr/>
        </p:nvSpPr>
        <p:spPr>
          <a:xfrm>
            <a:off x="262759" y="653143"/>
            <a:ext cx="11740055" cy="5957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[The topic being addressed]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[What is known?]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[What is not known?]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56174CB-1444-3F8D-96E2-AFAD9CDC3073}"/>
              </a:ext>
            </a:extLst>
          </p:cNvPr>
          <p:cNvGrpSpPr/>
          <p:nvPr/>
        </p:nvGrpSpPr>
        <p:grpSpPr>
          <a:xfrm>
            <a:off x="0" y="1"/>
            <a:ext cx="12192000" cy="517005"/>
            <a:chOff x="0" y="1"/>
            <a:chExt cx="12192000" cy="51700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317C75B-C3AE-9C13-EA7C-B77771F215D0}"/>
                </a:ext>
              </a:extLst>
            </p:cNvPr>
            <p:cNvSpPr/>
            <p:nvPr/>
          </p:nvSpPr>
          <p:spPr>
            <a:xfrm>
              <a:off x="0" y="1"/>
              <a:ext cx="12192000" cy="402770"/>
            </a:xfrm>
            <a:prstGeom prst="rect">
              <a:avLst/>
            </a:prstGeom>
            <a:solidFill>
              <a:srgbClr val="12A68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Background</a:t>
              </a:r>
              <a:r>
                <a: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622A3E4-101B-7625-FD91-1E4B925805AA}"/>
                </a:ext>
              </a:extLst>
            </p:cNvPr>
            <p:cNvSpPr/>
            <p:nvPr/>
          </p:nvSpPr>
          <p:spPr>
            <a:xfrm>
              <a:off x="0" y="404407"/>
              <a:ext cx="12192000" cy="112599"/>
            </a:xfrm>
            <a:prstGeom prst="rect">
              <a:avLst/>
            </a:prstGeom>
            <a:solidFill>
              <a:srgbClr val="01CF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8704AF2-BA77-00AB-C52B-B222EE4B4C12}"/>
              </a:ext>
            </a:extLst>
          </p:cNvPr>
          <p:cNvSpPr/>
          <p:nvPr/>
        </p:nvSpPr>
        <p:spPr>
          <a:xfrm>
            <a:off x="0" y="6611007"/>
            <a:ext cx="12192000" cy="246994"/>
          </a:xfrm>
          <a:prstGeom prst="rect">
            <a:avLst/>
          </a:prstGeom>
          <a:solidFill>
            <a:srgbClr val="01CF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MIOT.cc</a:t>
            </a:r>
          </a:p>
        </p:txBody>
      </p:sp>
    </p:spTree>
    <p:extLst>
      <p:ext uri="{BB962C8B-B14F-4D97-AF65-F5344CB8AC3E}">
        <p14:creationId xmlns:p14="http://schemas.microsoft.com/office/powerpoint/2010/main" val="865802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82346DB5-3DE9-F1A0-F219-A3EA8CE419C1}"/>
              </a:ext>
            </a:extLst>
          </p:cNvPr>
          <p:cNvSpPr txBox="1">
            <a:spLocks/>
          </p:cNvSpPr>
          <p:nvPr/>
        </p:nvSpPr>
        <p:spPr>
          <a:xfrm>
            <a:off x="262759" y="672662"/>
            <a:ext cx="11740055" cy="5938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[What did you do?]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international expert panel recommendations.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66F9D7E-D1E8-DFA2-A53E-DDAA9687D67B}"/>
              </a:ext>
            </a:extLst>
          </p:cNvPr>
          <p:cNvGrpSpPr/>
          <p:nvPr/>
        </p:nvGrpSpPr>
        <p:grpSpPr>
          <a:xfrm>
            <a:off x="0" y="1"/>
            <a:ext cx="12192000" cy="517005"/>
            <a:chOff x="0" y="1"/>
            <a:chExt cx="12192000" cy="51700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E90F449-D928-E90A-7974-E792EBA7D3CE}"/>
                </a:ext>
              </a:extLst>
            </p:cNvPr>
            <p:cNvSpPr/>
            <p:nvPr/>
          </p:nvSpPr>
          <p:spPr>
            <a:xfrm>
              <a:off x="0" y="1"/>
              <a:ext cx="12192000" cy="402770"/>
            </a:xfrm>
            <a:prstGeom prst="rect">
              <a:avLst/>
            </a:prstGeom>
            <a:solidFill>
              <a:srgbClr val="12A68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Objectives</a:t>
              </a:r>
              <a:r>
                <a: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576052A-4853-313E-B903-02538AF2252E}"/>
                </a:ext>
              </a:extLst>
            </p:cNvPr>
            <p:cNvSpPr/>
            <p:nvPr/>
          </p:nvSpPr>
          <p:spPr>
            <a:xfrm>
              <a:off x="0" y="404407"/>
              <a:ext cx="12192000" cy="112599"/>
            </a:xfrm>
            <a:prstGeom prst="rect">
              <a:avLst/>
            </a:prstGeom>
            <a:solidFill>
              <a:srgbClr val="01CF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F296D15B-3C0C-3E9D-0D53-BEEFCD9C7113}"/>
              </a:ext>
            </a:extLst>
          </p:cNvPr>
          <p:cNvSpPr/>
          <p:nvPr/>
        </p:nvSpPr>
        <p:spPr>
          <a:xfrm>
            <a:off x="0" y="6611007"/>
            <a:ext cx="12192000" cy="246994"/>
          </a:xfrm>
          <a:prstGeom prst="rect">
            <a:avLst/>
          </a:prstGeom>
          <a:solidFill>
            <a:srgbClr val="01CF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MIOT.cc</a:t>
            </a:r>
          </a:p>
        </p:txBody>
      </p:sp>
    </p:spTree>
    <p:extLst>
      <p:ext uri="{BB962C8B-B14F-4D97-AF65-F5344CB8AC3E}">
        <p14:creationId xmlns:p14="http://schemas.microsoft.com/office/powerpoint/2010/main" val="4379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FDAE2B-D5C8-CFA2-B92D-1ACBF3113F23}"/>
              </a:ext>
            </a:extLst>
          </p:cNvPr>
          <p:cNvSpPr txBox="1"/>
          <p:nvPr/>
        </p:nvSpPr>
        <p:spPr>
          <a:xfrm>
            <a:off x="252249" y="672662"/>
            <a:ext cx="1664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2E9B6E48-F94F-E859-69FF-68B87FEAAEE9}"/>
              </a:ext>
            </a:extLst>
          </p:cNvPr>
          <p:cNvSpPr txBox="1">
            <a:spLocks/>
          </p:cNvSpPr>
          <p:nvPr/>
        </p:nvSpPr>
        <p:spPr>
          <a:xfrm>
            <a:off x="262758" y="1545021"/>
            <a:ext cx="11634952" cy="5065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Scoping review of the literature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using the simplified and modified GRADE approach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[You may add additional information here regarding the scoping review if you wish, such as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eligibility criteria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appraisal and synthesis methods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keep it short, in bullet points.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85C037-ABB2-8486-2669-5BC086D18976}"/>
              </a:ext>
            </a:extLst>
          </p:cNvPr>
          <p:cNvSpPr txBox="1"/>
          <p:nvPr/>
        </p:nvSpPr>
        <p:spPr>
          <a:xfrm>
            <a:off x="-548640" y="-457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207D614-401F-7BD8-9B37-EC16E87172AB}"/>
              </a:ext>
            </a:extLst>
          </p:cNvPr>
          <p:cNvGrpSpPr/>
          <p:nvPr/>
        </p:nvGrpSpPr>
        <p:grpSpPr>
          <a:xfrm>
            <a:off x="0" y="1"/>
            <a:ext cx="12192000" cy="517005"/>
            <a:chOff x="0" y="1"/>
            <a:chExt cx="12192000" cy="51700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1BB2063-5D58-6246-7227-BB0B0BD1D2D3}"/>
                </a:ext>
              </a:extLst>
            </p:cNvPr>
            <p:cNvSpPr/>
            <p:nvPr/>
          </p:nvSpPr>
          <p:spPr>
            <a:xfrm>
              <a:off x="0" y="1"/>
              <a:ext cx="12192000" cy="402770"/>
            </a:xfrm>
            <a:prstGeom prst="rect">
              <a:avLst/>
            </a:prstGeom>
            <a:solidFill>
              <a:srgbClr val="12A68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Methods</a:t>
              </a:r>
              <a:r>
                <a: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3437DD3-709B-38DA-F534-2CC15EC6A430}"/>
                </a:ext>
              </a:extLst>
            </p:cNvPr>
            <p:cNvSpPr/>
            <p:nvPr/>
          </p:nvSpPr>
          <p:spPr>
            <a:xfrm>
              <a:off x="0" y="404407"/>
              <a:ext cx="12192000" cy="112599"/>
            </a:xfrm>
            <a:prstGeom prst="rect">
              <a:avLst/>
            </a:prstGeom>
            <a:solidFill>
              <a:srgbClr val="01CF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CE24E26B-26BC-1638-3071-407D3ED7C39B}"/>
              </a:ext>
            </a:extLst>
          </p:cNvPr>
          <p:cNvSpPr/>
          <p:nvPr/>
        </p:nvSpPr>
        <p:spPr>
          <a:xfrm>
            <a:off x="0" y="6611007"/>
            <a:ext cx="12192000" cy="246994"/>
          </a:xfrm>
          <a:prstGeom prst="rect">
            <a:avLst/>
          </a:prstGeom>
          <a:solidFill>
            <a:srgbClr val="01CF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MIOT.cc</a:t>
            </a:r>
          </a:p>
        </p:txBody>
      </p:sp>
    </p:spTree>
    <p:extLst>
      <p:ext uri="{BB962C8B-B14F-4D97-AF65-F5344CB8AC3E}">
        <p14:creationId xmlns:p14="http://schemas.microsoft.com/office/powerpoint/2010/main" val="5362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1ACA9484-3578-7E64-DA87-7496575EA499}"/>
              </a:ext>
            </a:extLst>
          </p:cNvPr>
          <p:cNvSpPr txBox="1">
            <a:spLocks/>
          </p:cNvSpPr>
          <p:nvPr/>
        </p:nvSpPr>
        <p:spPr>
          <a:xfrm>
            <a:off x="262759" y="661737"/>
            <a:ext cx="11648503" cy="5949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[Number of studies included]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[Main study characteristics]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[List of main outcomes assessed, examples]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morbidity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complication (e.g., biliary)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Mortality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238D5ED-5CCB-88E3-D8D7-CFC97E1DA932}"/>
              </a:ext>
            </a:extLst>
          </p:cNvPr>
          <p:cNvGrpSpPr/>
          <p:nvPr/>
        </p:nvGrpSpPr>
        <p:grpSpPr>
          <a:xfrm>
            <a:off x="0" y="1"/>
            <a:ext cx="12192000" cy="517005"/>
            <a:chOff x="0" y="1"/>
            <a:chExt cx="12192000" cy="51700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4C864D2-D4C0-7AF5-8A27-510F09C0125B}"/>
                </a:ext>
              </a:extLst>
            </p:cNvPr>
            <p:cNvSpPr/>
            <p:nvPr/>
          </p:nvSpPr>
          <p:spPr>
            <a:xfrm>
              <a:off x="0" y="1"/>
              <a:ext cx="12192000" cy="402770"/>
            </a:xfrm>
            <a:prstGeom prst="rect">
              <a:avLst/>
            </a:prstGeom>
            <a:solidFill>
              <a:srgbClr val="12A68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Results</a:t>
              </a:r>
              <a:r>
                <a: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79EF5DB-2C60-CD4D-E30B-DD65BD8B6377}"/>
                </a:ext>
              </a:extLst>
            </p:cNvPr>
            <p:cNvSpPr/>
            <p:nvPr/>
          </p:nvSpPr>
          <p:spPr>
            <a:xfrm>
              <a:off x="0" y="404407"/>
              <a:ext cx="12192000" cy="112599"/>
            </a:xfrm>
            <a:prstGeom prst="rect">
              <a:avLst/>
            </a:prstGeom>
            <a:solidFill>
              <a:srgbClr val="01CF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F78BF890-EC95-3220-6B68-45483811EEE0}"/>
              </a:ext>
            </a:extLst>
          </p:cNvPr>
          <p:cNvSpPr/>
          <p:nvPr/>
        </p:nvSpPr>
        <p:spPr>
          <a:xfrm>
            <a:off x="0" y="6611007"/>
            <a:ext cx="12192000" cy="246994"/>
          </a:xfrm>
          <a:prstGeom prst="rect">
            <a:avLst/>
          </a:prstGeom>
          <a:solidFill>
            <a:srgbClr val="01CF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MIOT.cc</a:t>
            </a:r>
          </a:p>
        </p:txBody>
      </p:sp>
    </p:spTree>
    <p:extLst>
      <p:ext uri="{BB962C8B-B14F-4D97-AF65-F5344CB8AC3E}">
        <p14:creationId xmlns:p14="http://schemas.microsoft.com/office/powerpoint/2010/main" val="4089302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AB388F7-80D3-B0BA-EEB4-2BC9D6CA06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86273"/>
              </p:ext>
            </p:extLst>
          </p:nvPr>
        </p:nvGraphicFramePr>
        <p:xfrm>
          <a:off x="346842" y="1398815"/>
          <a:ext cx="8495156" cy="4786661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330254">
                  <a:extLst>
                    <a:ext uri="{9D8B030D-6E8A-4147-A177-3AD203B41FA5}">
                      <a16:colId xmlns:a16="http://schemas.microsoft.com/office/drawing/2014/main" val="2637924246"/>
                    </a:ext>
                  </a:extLst>
                </a:gridCol>
                <a:gridCol w="2407237">
                  <a:extLst>
                    <a:ext uri="{9D8B030D-6E8A-4147-A177-3AD203B41FA5}">
                      <a16:colId xmlns:a16="http://schemas.microsoft.com/office/drawing/2014/main" val="2924805138"/>
                    </a:ext>
                  </a:extLst>
                </a:gridCol>
                <a:gridCol w="2407237">
                  <a:extLst>
                    <a:ext uri="{9D8B030D-6E8A-4147-A177-3AD203B41FA5}">
                      <a16:colId xmlns:a16="http://schemas.microsoft.com/office/drawing/2014/main" val="358078238"/>
                    </a:ext>
                  </a:extLst>
                </a:gridCol>
                <a:gridCol w="2350428">
                  <a:extLst>
                    <a:ext uri="{9D8B030D-6E8A-4147-A177-3AD203B41FA5}">
                      <a16:colId xmlns:a16="http://schemas.microsoft.com/office/drawing/2014/main" val="2775639231"/>
                    </a:ext>
                  </a:extLst>
                </a:gridCol>
              </a:tblGrid>
              <a:tr h="347851">
                <a:tc gridSpan="4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Summary of Findings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719367"/>
                  </a:ext>
                </a:extLst>
              </a:tr>
              <a:tr h="318713"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Number of studies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Quality of Evidence </a:t>
                      </a:r>
                      <a:b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(GRADE)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220508"/>
                  </a:ext>
                </a:extLst>
              </a:tr>
              <a:tr h="42416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RCT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Observational</a:t>
                      </a:r>
                      <a:b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comparative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Observational non-comparative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833159"/>
                  </a:ext>
                </a:extLst>
              </a:tr>
              <a:tr h="269454">
                <a:tc gridSpan="3"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Outcome 1 (e.g., Overall complication rate): [Add here]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025062"/>
                  </a:ext>
                </a:extLst>
              </a:tr>
              <a:tr h="47094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n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n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n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b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●●●●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840097"/>
                  </a:ext>
                </a:extLst>
              </a:tr>
              <a:tr h="253449">
                <a:tc gridSpan="3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Outcome 2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(e.g., Biliary complication rate)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: [Add here, if any]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0958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n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n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n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Moderate</a:t>
                      </a:r>
                      <a:b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●●●○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63118"/>
                  </a:ext>
                </a:extLst>
              </a:tr>
              <a:tr h="289075">
                <a:tc gridSpan="3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Outcome 3 (e.g., Mortality rate: [Add here, if any]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584343"/>
                  </a:ext>
                </a:extLst>
              </a:tr>
              <a:tr h="50984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n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n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n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Low</a:t>
                      </a:r>
                      <a:b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●●○○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2267582"/>
                  </a:ext>
                </a:extLst>
              </a:tr>
              <a:tr h="274598">
                <a:tc gridSpan="3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Outcome 4: [Add here, if any]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022477"/>
                  </a:ext>
                </a:extLst>
              </a:tr>
              <a:tr h="50984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n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n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n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Low</a:t>
                      </a:r>
                      <a:b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●●○○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5244352"/>
                  </a:ext>
                </a:extLst>
              </a:tr>
              <a:tr h="262722">
                <a:tc gridSpan="3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Outcome 5: [Add here, if any]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834344"/>
                  </a:ext>
                </a:extLst>
              </a:tr>
              <a:tr h="36182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n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n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n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Very low</a:t>
                      </a:r>
                      <a:b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●○○○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65" marR="603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563106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73E92AC-E9D2-87F4-F7A0-3A5B78C00E62}"/>
              </a:ext>
            </a:extLst>
          </p:cNvPr>
          <p:cNvSpPr txBox="1"/>
          <p:nvPr/>
        </p:nvSpPr>
        <p:spPr>
          <a:xfrm>
            <a:off x="252249" y="954934"/>
            <a:ext cx="978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Study outcomes table (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optional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if you wish you may present the findings in a different format)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0B6394-D39B-1B30-1726-901F25AA0371}"/>
              </a:ext>
            </a:extLst>
          </p:cNvPr>
          <p:cNvSpPr txBox="1"/>
          <p:nvPr/>
        </p:nvSpPr>
        <p:spPr>
          <a:xfrm>
            <a:off x="9191500" y="1600035"/>
            <a:ext cx="26600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50000"/>
                  </a:schemeClr>
                </a:solidFill>
              </a:rPr>
              <a:t>[Please feel free to comment regarding the effect, limitations, inconsistency, indirectness, imprecision, and publication bias verbally when describing the Quality of Evidence if you wish.]</a:t>
            </a:r>
          </a:p>
          <a:p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937D71E-ED1C-CB6C-5FCC-04C3E5429B06}"/>
              </a:ext>
            </a:extLst>
          </p:cNvPr>
          <p:cNvGrpSpPr/>
          <p:nvPr/>
        </p:nvGrpSpPr>
        <p:grpSpPr>
          <a:xfrm>
            <a:off x="0" y="1"/>
            <a:ext cx="12192000" cy="517005"/>
            <a:chOff x="0" y="1"/>
            <a:chExt cx="12192000" cy="51700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7944326-F529-9AD9-EBF0-CBAB2465B926}"/>
                </a:ext>
              </a:extLst>
            </p:cNvPr>
            <p:cNvSpPr/>
            <p:nvPr/>
          </p:nvSpPr>
          <p:spPr>
            <a:xfrm>
              <a:off x="0" y="1"/>
              <a:ext cx="12192000" cy="402770"/>
            </a:xfrm>
            <a:prstGeom prst="rect">
              <a:avLst/>
            </a:prstGeom>
            <a:solidFill>
              <a:srgbClr val="12A68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Results</a:t>
              </a:r>
              <a:r>
                <a: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B7272AE-9ED4-B350-8F0A-5A1B01303C5C}"/>
                </a:ext>
              </a:extLst>
            </p:cNvPr>
            <p:cNvSpPr/>
            <p:nvPr/>
          </p:nvSpPr>
          <p:spPr>
            <a:xfrm>
              <a:off x="0" y="404407"/>
              <a:ext cx="12192000" cy="112599"/>
            </a:xfrm>
            <a:prstGeom prst="rect">
              <a:avLst/>
            </a:prstGeom>
            <a:solidFill>
              <a:srgbClr val="01CF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BF06AEEB-7235-4724-95E8-F1D99B22D0C0}"/>
              </a:ext>
            </a:extLst>
          </p:cNvPr>
          <p:cNvSpPr/>
          <p:nvPr/>
        </p:nvSpPr>
        <p:spPr>
          <a:xfrm>
            <a:off x="0" y="6611007"/>
            <a:ext cx="12192000" cy="246994"/>
          </a:xfrm>
          <a:prstGeom prst="rect">
            <a:avLst/>
          </a:prstGeom>
          <a:solidFill>
            <a:srgbClr val="01CF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MIOT.cc</a:t>
            </a:r>
          </a:p>
        </p:txBody>
      </p:sp>
    </p:spTree>
    <p:extLst>
      <p:ext uri="{BB962C8B-B14F-4D97-AF65-F5344CB8AC3E}">
        <p14:creationId xmlns:p14="http://schemas.microsoft.com/office/powerpoint/2010/main" val="2125416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98D22C-6D18-2800-70F4-C34DE7B74076}"/>
              </a:ext>
            </a:extLst>
          </p:cNvPr>
          <p:cNvSpPr txBox="1"/>
          <p:nvPr/>
        </p:nvSpPr>
        <p:spPr>
          <a:xfrm>
            <a:off x="252249" y="690244"/>
            <a:ext cx="6250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Study outcome 1 (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optional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 (e.g. Overall complication rate)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19DE7AE-9B18-E642-D833-9437543F42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619014"/>
              </p:ext>
            </p:extLst>
          </p:nvPr>
        </p:nvGraphicFramePr>
        <p:xfrm>
          <a:off x="346842" y="1083326"/>
          <a:ext cx="11684048" cy="4574061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5671389">
                  <a:extLst>
                    <a:ext uri="{9D8B030D-6E8A-4147-A177-3AD203B41FA5}">
                      <a16:colId xmlns:a16="http://schemas.microsoft.com/office/drawing/2014/main" val="3784827417"/>
                    </a:ext>
                  </a:extLst>
                </a:gridCol>
                <a:gridCol w="1306709">
                  <a:extLst>
                    <a:ext uri="{9D8B030D-6E8A-4147-A177-3AD203B41FA5}">
                      <a16:colId xmlns:a16="http://schemas.microsoft.com/office/drawing/2014/main" val="274774756"/>
                    </a:ext>
                  </a:extLst>
                </a:gridCol>
                <a:gridCol w="1306709">
                  <a:extLst>
                    <a:ext uri="{9D8B030D-6E8A-4147-A177-3AD203B41FA5}">
                      <a16:colId xmlns:a16="http://schemas.microsoft.com/office/drawing/2014/main" val="3658830447"/>
                    </a:ext>
                  </a:extLst>
                </a:gridCol>
                <a:gridCol w="3399241">
                  <a:extLst>
                    <a:ext uri="{9D8B030D-6E8A-4147-A177-3AD203B41FA5}">
                      <a16:colId xmlns:a16="http://schemas.microsoft.com/office/drawing/2014/main" val="1685674810"/>
                    </a:ext>
                  </a:extLst>
                </a:gridCol>
              </a:tblGrid>
              <a:tr h="306422">
                <a:tc gridSpan="4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Question: [Add the question allocated to your panel here]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774" marR="38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867669"/>
                  </a:ext>
                </a:extLst>
              </a:tr>
              <a:tr h="201594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Decision domain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774" marR="38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Judgement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774" marR="38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Reason for Judgement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774" marR="38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8186335"/>
                  </a:ext>
                </a:extLst>
              </a:tr>
              <a:tr h="185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774" marR="38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774" marR="38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226404"/>
                  </a:ext>
                </a:extLst>
              </a:tr>
              <a:tr h="902669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Estimated effects: 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Balance between desirable and undesirable outcomes?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774" marR="38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✓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774" marR="38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774" marR="38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 case reports did not report deaths, and only the larger studies reported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unfavorable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outcomes. This indicates a generally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favorable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balance, although larger studies and registries need further examination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774" marR="38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459666"/>
                  </a:ext>
                </a:extLst>
              </a:tr>
              <a:tr h="838628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Quality of evidence for outcomes: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Confidence in the effect of the interventions on important outcomes?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774" marR="38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✓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774" marR="38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774" marR="3877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774" marR="38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2770080"/>
                  </a:ext>
                </a:extLst>
              </a:tr>
              <a:tr h="720724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Confidence in Values and Preference, and their Variability:</a:t>
                      </a:r>
                      <a:b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Similar across the target population?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774" marR="38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✓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774" marR="38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774" marR="3877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774" marR="3877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520355"/>
                  </a:ext>
                </a:extLst>
              </a:tr>
              <a:tr h="766054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Resource implications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b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Are the resources worth the benefit when following the recommendation?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774" marR="38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774" marR="3877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✓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774" marR="38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774" marR="3877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642930"/>
                  </a:ext>
                </a:extLst>
              </a:tr>
              <a:tr h="306422">
                <a:tc gridSpan="4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Overall Quality of Evidence: [High, moderate, low, very low] 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[For</a:t>
                      </a:r>
                      <a:r>
                        <a:rPr lang="en-GB" sz="1200" b="0" baseline="0" dirty="0">
                          <a:solidFill>
                            <a:schemeClr val="tx1"/>
                          </a:solidFill>
                          <a:effectLst/>
                        </a:rPr>
                        <a:t> the specific question taking under consideration the QOE from all outcomes]</a:t>
                      </a:r>
                      <a:endParaRPr lang="en-GB" sz="1200" b="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774" marR="38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482241"/>
                  </a:ext>
                </a:extLst>
              </a:tr>
              <a:tr h="306422">
                <a:tc gridSpan="4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Recommendation: 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[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Conditional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 or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Strong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for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 or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against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 the intervention]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774" marR="38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92977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0E07E02-2ABE-CE23-A5EE-F0BDB24BD6D0}"/>
              </a:ext>
            </a:extLst>
          </p:cNvPr>
          <p:cNvSpPr txBox="1"/>
          <p:nvPr/>
        </p:nvSpPr>
        <p:spPr>
          <a:xfrm>
            <a:off x="252249" y="6068437"/>
            <a:ext cx="74158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[Each outcome (when multiple) may be presented in separate tables and slides]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03BD132-8184-7693-FCCA-3C8063C881A1}"/>
              </a:ext>
            </a:extLst>
          </p:cNvPr>
          <p:cNvGrpSpPr/>
          <p:nvPr/>
        </p:nvGrpSpPr>
        <p:grpSpPr>
          <a:xfrm>
            <a:off x="0" y="1"/>
            <a:ext cx="12192000" cy="517005"/>
            <a:chOff x="0" y="1"/>
            <a:chExt cx="12192000" cy="51700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346B436-7ED2-4A44-2BB7-EBD8B3E54B81}"/>
                </a:ext>
              </a:extLst>
            </p:cNvPr>
            <p:cNvSpPr/>
            <p:nvPr/>
          </p:nvSpPr>
          <p:spPr>
            <a:xfrm>
              <a:off x="0" y="1"/>
              <a:ext cx="12192000" cy="402770"/>
            </a:xfrm>
            <a:prstGeom prst="rect">
              <a:avLst/>
            </a:prstGeom>
            <a:solidFill>
              <a:srgbClr val="12A68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Results</a:t>
              </a:r>
              <a:r>
                <a: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2892D34-ED57-78AE-6CDE-0174800FC05B}"/>
                </a:ext>
              </a:extLst>
            </p:cNvPr>
            <p:cNvSpPr/>
            <p:nvPr/>
          </p:nvSpPr>
          <p:spPr>
            <a:xfrm>
              <a:off x="0" y="404407"/>
              <a:ext cx="12192000" cy="112599"/>
            </a:xfrm>
            <a:prstGeom prst="rect">
              <a:avLst/>
            </a:prstGeom>
            <a:solidFill>
              <a:srgbClr val="01CF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9D34BA97-7AA2-F0FE-6D35-8CEB85D26DE1}"/>
              </a:ext>
            </a:extLst>
          </p:cNvPr>
          <p:cNvSpPr/>
          <p:nvPr/>
        </p:nvSpPr>
        <p:spPr>
          <a:xfrm>
            <a:off x="0" y="6611007"/>
            <a:ext cx="12192000" cy="246994"/>
          </a:xfrm>
          <a:prstGeom prst="rect">
            <a:avLst/>
          </a:prstGeom>
          <a:solidFill>
            <a:srgbClr val="01CF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MIOT.cc</a:t>
            </a:r>
          </a:p>
        </p:txBody>
      </p:sp>
    </p:spTree>
    <p:extLst>
      <p:ext uri="{BB962C8B-B14F-4D97-AF65-F5344CB8AC3E}">
        <p14:creationId xmlns:p14="http://schemas.microsoft.com/office/powerpoint/2010/main" val="2966836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C728EB68-9CBE-5B80-F918-5C0FDFD94E9D}"/>
              </a:ext>
            </a:extLst>
          </p:cNvPr>
          <p:cNvSpPr txBox="1">
            <a:spLocks/>
          </p:cNvSpPr>
          <p:nvPr/>
        </p:nvSpPr>
        <p:spPr>
          <a:xfrm>
            <a:off x="278524" y="1023300"/>
            <a:ext cx="11634952" cy="50814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[Decide on the direction (for/against) and grade strength (strong/weak*) of your statement(s) and recommendation(s). Consider the following according to the GRADE approach: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of the evidence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 of desirable/undesirable outcomes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Values and preferences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implications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[Example: Enhanced recovery programs are related to improved short-term outcomes after liver transplantation (Quality of Evidence; Low | Grade of Recommendation; Strong)].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direction and strength of recommendation was rated as strong/conditional for/against [add intervention here] with regard to [add outcomes here].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[Please use a single slide for each recommendation, if multiple to facilitate discussion]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[Each recommendation will be voted by the audience during the conference]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[If you have any questions, please do not hesitate to contact us at any time].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MIOT.cc Team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55033DB-6B62-6568-EDF5-37ABEA76B885}"/>
              </a:ext>
            </a:extLst>
          </p:cNvPr>
          <p:cNvGrpSpPr/>
          <p:nvPr/>
        </p:nvGrpSpPr>
        <p:grpSpPr>
          <a:xfrm>
            <a:off x="0" y="1"/>
            <a:ext cx="12192000" cy="517005"/>
            <a:chOff x="0" y="1"/>
            <a:chExt cx="12192000" cy="51700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5449FE4-B0E8-04A3-5A6C-BAF59B673B36}"/>
                </a:ext>
              </a:extLst>
            </p:cNvPr>
            <p:cNvSpPr/>
            <p:nvPr/>
          </p:nvSpPr>
          <p:spPr>
            <a:xfrm>
              <a:off x="0" y="1"/>
              <a:ext cx="12192000" cy="402770"/>
            </a:xfrm>
            <a:prstGeom prst="rect">
              <a:avLst/>
            </a:prstGeom>
            <a:solidFill>
              <a:srgbClr val="12A68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Recommendations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E08F101-F5E2-AEFC-87DF-4C1C755C6DFD}"/>
                </a:ext>
              </a:extLst>
            </p:cNvPr>
            <p:cNvSpPr/>
            <p:nvPr/>
          </p:nvSpPr>
          <p:spPr>
            <a:xfrm>
              <a:off x="0" y="404407"/>
              <a:ext cx="12192000" cy="112599"/>
            </a:xfrm>
            <a:prstGeom prst="rect">
              <a:avLst/>
            </a:prstGeom>
            <a:solidFill>
              <a:srgbClr val="01CF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7D09E607-3AC1-8DA1-3437-D1E163C494FC}"/>
              </a:ext>
            </a:extLst>
          </p:cNvPr>
          <p:cNvSpPr/>
          <p:nvPr/>
        </p:nvSpPr>
        <p:spPr>
          <a:xfrm>
            <a:off x="0" y="6611007"/>
            <a:ext cx="12192000" cy="246994"/>
          </a:xfrm>
          <a:prstGeom prst="rect">
            <a:avLst/>
          </a:prstGeom>
          <a:solidFill>
            <a:srgbClr val="01CF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MIOT.cc</a:t>
            </a:r>
          </a:p>
        </p:txBody>
      </p:sp>
    </p:spTree>
    <p:extLst>
      <p:ext uri="{BB962C8B-B14F-4D97-AF65-F5344CB8AC3E}">
        <p14:creationId xmlns:p14="http://schemas.microsoft.com/office/powerpoint/2010/main" val="983978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6330</TotalTime>
  <Words>732</Words>
  <Application>Microsoft Macintosh PowerPoint</Application>
  <PresentationFormat>Widescreen</PresentationFormat>
  <Paragraphs>124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Aristotle Raptis</dc:creator>
  <cp:lastModifiedBy>Dimitri Raptis</cp:lastModifiedBy>
  <cp:revision>57</cp:revision>
  <dcterms:created xsi:type="dcterms:W3CDTF">2023-06-21T22:20:33Z</dcterms:created>
  <dcterms:modified xsi:type="dcterms:W3CDTF">2024-06-04T08:24:44Z</dcterms:modified>
</cp:coreProperties>
</file>