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8" r:id="rId2"/>
    <p:sldId id="306" r:id="rId3"/>
    <p:sldId id="318" r:id="rId4"/>
    <p:sldId id="320" r:id="rId5"/>
    <p:sldId id="321" r:id="rId6"/>
    <p:sldId id="329" r:id="rId7"/>
    <p:sldId id="330" r:id="rId8"/>
    <p:sldId id="327" r:id="rId9"/>
    <p:sldId id="328" r:id="rId10"/>
    <p:sldId id="331" r:id="rId11"/>
    <p:sldId id="332" r:id="rId12"/>
    <p:sldId id="333" r:id="rId13"/>
    <p:sldId id="256" r:id="rId14"/>
    <p:sldId id="264" r:id="rId15"/>
    <p:sldId id="257" r:id="rId16"/>
    <p:sldId id="263" r:id="rId17"/>
    <p:sldId id="322" r:id="rId18"/>
    <p:sldId id="259" r:id="rId19"/>
    <p:sldId id="260" r:id="rId20"/>
    <p:sldId id="326" r:id="rId21"/>
    <p:sldId id="261" r:id="rId22"/>
    <p:sldId id="29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CFAD"/>
    <a:srgbClr val="12A689"/>
    <a:srgbClr val="F8FF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48"/>
    <p:restoredTop sz="90548"/>
  </p:normalViewPr>
  <p:slideViewPr>
    <p:cSldViewPr snapToGrid="0">
      <p:cViewPr varScale="1">
        <p:scale>
          <a:sx n="115" d="100"/>
          <a:sy n="115" d="100"/>
        </p:scale>
        <p:origin x="55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2C8920-DA65-4B48-A010-408BC9B58EEF}" type="datetimeFigureOut">
              <a:rPr lang="en-US" smtClean="0"/>
              <a:t>9/5/24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C6483F-19D1-5547-AADD-93F02381217B}" type="slidenum">
              <a:rPr lang="en-US" smtClean="0"/>
              <a:t>‹#›</a:t>
            </a:fld>
            <a:endParaRPr lang="en-US"/>
          </a:p>
        </p:txBody>
      </p:sp>
    </p:spTree>
    <p:extLst>
      <p:ext uri="{BB962C8B-B14F-4D97-AF65-F5344CB8AC3E}">
        <p14:creationId xmlns:p14="http://schemas.microsoft.com/office/powerpoint/2010/main" val="3573516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C6761B-4A40-2B4F-9673-C779176465CB}" type="slidenum">
              <a:rPr lang="en-US" smtClean="0"/>
              <a:t>1</a:t>
            </a:fld>
            <a:endParaRPr lang="en-US"/>
          </a:p>
        </p:txBody>
      </p:sp>
    </p:spTree>
    <p:extLst>
      <p:ext uri="{BB962C8B-B14F-4D97-AF65-F5344CB8AC3E}">
        <p14:creationId xmlns:p14="http://schemas.microsoft.com/office/powerpoint/2010/main" val="693853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C6483F-19D1-5547-AADD-93F02381217B}" type="slidenum">
              <a:rPr lang="en-US" smtClean="0"/>
              <a:t>10</a:t>
            </a:fld>
            <a:endParaRPr lang="en-US"/>
          </a:p>
        </p:txBody>
      </p:sp>
    </p:spTree>
    <p:extLst>
      <p:ext uri="{BB962C8B-B14F-4D97-AF65-F5344CB8AC3E}">
        <p14:creationId xmlns:p14="http://schemas.microsoft.com/office/powerpoint/2010/main" val="1834793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1" dirty="0">
                <a:solidFill>
                  <a:srgbClr val="7F7F7F"/>
                </a:solidFill>
                <a:effectLst/>
                <a:latin typeface="Arial" panose="020B0604020202020204" pitchFamily="34" charset="0"/>
                <a:ea typeface="Calibri" panose="020F0502020204030204" pitchFamily="34" charset="0"/>
                <a:cs typeface="Arial" panose="020B0604020202020204" pitchFamily="34" charset="0"/>
              </a:rPr>
              <a:t>Effect estimate from comparative studies: </a:t>
            </a:r>
            <a:r>
              <a:rPr lang="en-GB" sz="1800" i="1" dirty="0">
                <a:solidFill>
                  <a:srgbClr val="7F7F7F"/>
                </a:solidFill>
                <a:effectLst/>
                <a:latin typeface="Arial" panose="020B0604020202020204" pitchFamily="34" charset="0"/>
                <a:ea typeface="Calibri" panose="020F0502020204030204" pitchFamily="34" charset="0"/>
                <a:cs typeface="Arial" panose="020B0604020202020204" pitchFamily="34" charset="0"/>
              </a:rPr>
              <a:t>This is an </a:t>
            </a:r>
            <a:r>
              <a:rPr lang="en-GB" sz="1800" i="1" dirty="0" err="1">
                <a:solidFill>
                  <a:srgbClr val="7F7F7F"/>
                </a:solidFill>
                <a:effectLst/>
                <a:latin typeface="Arial" panose="020B0604020202020204" pitchFamily="34" charset="0"/>
                <a:ea typeface="Calibri" panose="020F0502020204030204" pitchFamily="34" charset="0"/>
                <a:cs typeface="Arial" panose="020B0604020202020204" pitchFamily="34" charset="0"/>
              </a:rPr>
              <a:t>quiatlitive</a:t>
            </a:r>
            <a:r>
              <a:rPr lang="en-GB" sz="1800" i="1" dirty="0">
                <a:solidFill>
                  <a:srgbClr val="7F7F7F"/>
                </a:solidFill>
                <a:effectLst/>
                <a:latin typeface="Arial" panose="020B0604020202020204" pitchFamily="34" charset="0"/>
                <a:ea typeface="Calibri" panose="020F0502020204030204" pitchFamily="34" charset="0"/>
                <a:cs typeface="Arial" panose="020B0604020202020204" pitchFamily="34" charset="0"/>
              </a:rPr>
              <a:t> (not quantitative) evaluation of the effect estimate / size derived from comparative studies. Examples are shown above on such assessments. </a:t>
            </a:r>
            <a:r>
              <a:rPr lang="en-GB" sz="1800" b="1" i="1" dirty="0">
                <a:solidFill>
                  <a:srgbClr val="7F7F7F"/>
                </a:solidFill>
                <a:effectLst/>
                <a:latin typeface="Arial" panose="020B0604020202020204" pitchFamily="34" charset="0"/>
                <a:ea typeface="Calibri" panose="020F0502020204030204" pitchFamily="34" charset="0"/>
                <a:cs typeface="Arial" panose="020B0604020202020204" pitchFamily="34" charset="0"/>
              </a:rPr>
              <a:t>Limitations</a:t>
            </a:r>
            <a:r>
              <a:rPr lang="en-GB" sz="1800" i="1" dirty="0">
                <a:solidFill>
                  <a:srgbClr val="7F7F7F"/>
                </a:solidFill>
                <a:effectLst/>
                <a:latin typeface="Arial" panose="020B0604020202020204" pitchFamily="34" charset="0"/>
                <a:ea typeface="Calibri" panose="020F0502020204030204" pitchFamily="34" charset="0"/>
                <a:cs typeface="Arial" panose="020B0604020202020204" pitchFamily="34" charset="0"/>
              </a:rPr>
              <a:t>: Make a judgement on the risk of bias across studies for an individual outcome. It is possible to consider the size of a study, its risk of bias and the impact it would have on the summarised effect. </a:t>
            </a:r>
            <a:r>
              <a:rPr lang="en-GB" sz="1800" b="1" i="1" dirty="0">
                <a:solidFill>
                  <a:srgbClr val="7F7F7F"/>
                </a:solidFill>
                <a:effectLst/>
                <a:latin typeface="Arial" panose="020B0604020202020204" pitchFamily="34" charset="0"/>
                <a:ea typeface="Calibri" panose="020F0502020204030204" pitchFamily="34" charset="0"/>
                <a:cs typeface="Arial" panose="020B0604020202020204" pitchFamily="34" charset="0"/>
              </a:rPr>
              <a:t>Inconsistency</a:t>
            </a:r>
            <a:r>
              <a:rPr lang="en-GB" sz="1800" i="1" dirty="0">
                <a:solidFill>
                  <a:srgbClr val="7F7F7F"/>
                </a:solidFill>
                <a:effectLst/>
                <a:latin typeface="Arial" panose="020B0604020202020204" pitchFamily="34" charset="0"/>
                <a:ea typeface="Calibri" panose="020F0502020204030204" pitchFamily="34" charset="0"/>
                <a:cs typeface="Arial" panose="020B0604020202020204" pitchFamily="34" charset="0"/>
              </a:rPr>
              <a:t>: Evaluate the difference in the magnitude of effects across studies. Widely differing estimates of the effects indicate inconsistency. </a:t>
            </a:r>
            <a:r>
              <a:rPr lang="en-GB" sz="1800" b="1" i="1" dirty="0">
                <a:solidFill>
                  <a:srgbClr val="7F7F7F"/>
                </a:solidFill>
                <a:effectLst/>
                <a:latin typeface="Arial" panose="020B0604020202020204" pitchFamily="34" charset="0"/>
                <a:ea typeface="Calibri" panose="020F0502020204030204" pitchFamily="34" charset="0"/>
                <a:cs typeface="Arial" panose="020B0604020202020204" pitchFamily="34" charset="0"/>
              </a:rPr>
              <a:t>Indirectness</a:t>
            </a:r>
            <a:r>
              <a:rPr lang="en-GB" sz="1800" i="1" dirty="0">
                <a:solidFill>
                  <a:srgbClr val="7F7F7F"/>
                </a:solidFill>
                <a:effectLst/>
                <a:latin typeface="Arial" panose="020B0604020202020204" pitchFamily="34" charset="0"/>
                <a:ea typeface="Calibri" panose="020F0502020204030204" pitchFamily="34" charset="0"/>
                <a:cs typeface="Arial" panose="020B0604020202020204" pitchFamily="34" charset="0"/>
              </a:rPr>
              <a:t>: Make a global judgement on how dissimilar the research evidence is to the clinical question at hand (in terms of population, interventions and outcomes across studies). </a:t>
            </a:r>
            <a:r>
              <a:rPr lang="en-GB" sz="1800" b="1" i="1" dirty="0">
                <a:solidFill>
                  <a:srgbClr val="7F7F7F"/>
                </a:solidFill>
                <a:effectLst/>
                <a:latin typeface="Arial" panose="020B0604020202020204" pitchFamily="34" charset="0"/>
                <a:ea typeface="Calibri" panose="020F0502020204030204" pitchFamily="34" charset="0"/>
                <a:cs typeface="Arial" panose="020B0604020202020204" pitchFamily="34" charset="0"/>
              </a:rPr>
              <a:t>Imprecision</a:t>
            </a:r>
            <a:r>
              <a:rPr lang="en-GB" sz="1800" i="1" dirty="0">
                <a:solidFill>
                  <a:srgbClr val="7F7F7F"/>
                </a:solidFill>
                <a:effectLst/>
                <a:latin typeface="Arial" panose="020B0604020202020204" pitchFamily="34" charset="0"/>
                <a:ea typeface="Calibri" panose="020F0502020204030204" pitchFamily="34" charset="0"/>
                <a:cs typeface="Arial" panose="020B0604020202020204" pitchFamily="34" charset="0"/>
              </a:rPr>
              <a:t>: Consider the optimal information size (or the total number of events for binary outcomes and the number of participants in continuous outcomes) across all studies. Results may also be imprecise when the confidence intervals (CI) of all the studies or of the largest studies include no effect and clinically meaningful benefits or harms. Publication bias can be suspected when the body of evidence consists of only small positive studies or when studies are reported in trial registries but not published. Statistical evaluation of publication bias is not possible in this case. </a:t>
            </a:r>
            <a:r>
              <a:rPr lang="en-GB" sz="1800" b="1" i="1" dirty="0">
                <a:solidFill>
                  <a:srgbClr val="7F7F7F"/>
                </a:solidFill>
                <a:effectLst/>
                <a:latin typeface="Arial" panose="020B0604020202020204" pitchFamily="34" charset="0"/>
                <a:ea typeface="Calibri" panose="020F0502020204030204" pitchFamily="34" charset="0"/>
                <a:cs typeface="Arial" panose="020B0604020202020204" pitchFamily="34" charset="0"/>
              </a:rPr>
              <a:t>Publication bias </a:t>
            </a:r>
            <a:r>
              <a:rPr lang="en-GB" sz="1800" i="1" dirty="0">
                <a:solidFill>
                  <a:srgbClr val="7F7F7F"/>
                </a:solidFill>
                <a:effectLst/>
                <a:latin typeface="Arial" panose="020B0604020202020204" pitchFamily="34" charset="0"/>
                <a:ea typeface="Calibri" panose="020F0502020204030204" pitchFamily="34" charset="0"/>
                <a:cs typeface="Arial" panose="020B0604020202020204" pitchFamily="34" charset="0"/>
              </a:rPr>
              <a:t>can be suspected when the body of evidence consists of only small positive studies or when studies are reported in trial registries but not published.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3C6483F-19D1-5547-AADD-93F02381217B}" type="slidenum">
              <a:rPr lang="en-US" smtClean="0"/>
              <a:t>11</a:t>
            </a:fld>
            <a:endParaRPr lang="en-US"/>
          </a:p>
        </p:txBody>
      </p:sp>
    </p:spTree>
    <p:extLst>
      <p:ext uri="{BB962C8B-B14F-4D97-AF65-F5344CB8AC3E}">
        <p14:creationId xmlns:p14="http://schemas.microsoft.com/office/powerpoint/2010/main" val="1920344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C6483F-19D1-5547-AADD-93F02381217B}" type="slidenum">
              <a:rPr lang="en-US" smtClean="0"/>
              <a:t>12</a:t>
            </a:fld>
            <a:endParaRPr lang="en-US"/>
          </a:p>
        </p:txBody>
      </p:sp>
    </p:spTree>
    <p:extLst>
      <p:ext uri="{BB962C8B-B14F-4D97-AF65-F5344CB8AC3E}">
        <p14:creationId xmlns:p14="http://schemas.microsoft.com/office/powerpoint/2010/main" val="1371918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8169E8-83E3-6043-ADA1-A5FD232B48DE}" type="slidenum">
              <a:rPr lang="en-US" smtClean="0"/>
              <a:t>22</a:t>
            </a:fld>
            <a:endParaRPr lang="en-US"/>
          </a:p>
        </p:txBody>
      </p:sp>
    </p:spTree>
    <p:extLst>
      <p:ext uri="{BB962C8B-B14F-4D97-AF65-F5344CB8AC3E}">
        <p14:creationId xmlns:p14="http://schemas.microsoft.com/office/powerpoint/2010/main" val="3568005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C6483F-19D1-5547-AADD-93F02381217B}" type="slidenum">
              <a:rPr lang="en-US" smtClean="0"/>
              <a:t>2</a:t>
            </a:fld>
            <a:endParaRPr lang="en-US"/>
          </a:p>
        </p:txBody>
      </p:sp>
    </p:spTree>
    <p:extLst>
      <p:ext uri="{BB962C8B-B14F-4D97-AF65-F5344CB8AC3E}">
        <p14:creationId xmlns:p14="http://schemas.microsoft.com/office/powerpoint/2010/main" val="2989194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C6483F-19D1-5547-AADD-93F02381217B}" type="slidenum">
              <a:rPr lang="en-US" smtClean="0"/>
              <a:t>3</a:t>
            </a:fld>
            <a:endParaRPr lang="en-US"/>
          </a:p>
        </p:txBody>
      </p:sp>
    </p:spTree>
    <p:extLst>
      <p:ext uri="{BB962C8B-B14F-4D97-AF65-F5344CB8AC3E}">
        <p14:creationId xmlns:p14="http://schemas.microsoft.com/office/powerpoint/2010/main" val="1211231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rtl="0">
              <a:buFont typeface="Symbol" pitchFamily="2" charset="2"/>
              <a:buChar char=""/>
            </a:pP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C8169E8-83E3-6043-ADA1-A5FD232B48DE}" type="slidenum">
              <a:rPr lang="en-US" smtClean="0"/>
              <a:t>4</a:t>
            </a:fld>
            <a:endParaRPr lang="en-US"/>
          </a:p>
        </p:txBody>
      </p:sp>
    </p:spTree>
    <p:extLst>
      <p:ext uri="{BB962C8B-B14F-4D97-AF65-F5344CB8AC3E}">
        <p14:creationId xmlns:p14="http://schemas.microsoft.com/office/powerpoint/2010/main" val="1010529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rtl="0">
              <a:buFont typeface="Symbol" pitchFamily="2" charset="2"/>
              <a:buChar char=""/>
            </a:pP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C8169E8-83E3-6043-ADA1-A5FD232B48DE}" type="slidenum">
              <a:rPr lang="en-US" smtClean="0"/>
              <a:t>5</a:t>
            </a:fld>
            <a:endParaRPr lang="en-US"/>
          </a:p>
        </p:txBody>
      </p:sp>
    </p:spTree>
    <p:extLst>
      <p:ext uri="{BB962C8B-B14F-4D97-AF65-F5344CB8AC3E}">
        <p14:creationId xmlns:p14="http://schemas.microsoft.com/office/powerpoint/2010/main" val="1852494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C6483F-19D1-5547-AADD-93F02381217B}" type="slidenum">
              <a:rPr lang="en-US" smtClean="0"/>
              <a:t>6</a:t>
            </a:fld>
            <a:endParaRPr lang="en-US"/>
          </a:p>
        </p:txBody>
      </p:sp>
    </p:spTree>
    <p:extLst>
      <p:ext uri="{BB962C8B-B14F-4D97-AF65-F5344CB8AC3E}">
        <p14:creationId xmlns:p14="http://schemas.microsoft.com/office/powerpoint/2010/main" val="233295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C6483F-19D1-5547-AADD-93F02381217B}" type="slidenum">
              <a:rPr lang="en-US" smtClean="0"/>
              <a:t>7</a:t>
            </a:fld>
            <a:endParaRPr lang="en-US"/>
          </a:p>
        </p:txBody>
      </p:sp>
    </p:spTree>
    <p:extLst>
      <p:ext uri="{BB962C8B-B14F-4D97-AF65-F5344CB8AC3E}">
        <p14:creationId xmlns:p14="http://schemas.microsoft.com/office/powerpoint/2010/main" val="3781857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C6483F-19D1-5547-AADD-93F02381217B}" type="slidenum">
              <a:rPr lang="en-US" smtClean="0"/>
              <a:t>8</a:t>
            </a:fld>
            <a:endParaRPr lang="en-US"/>
          </a:p>
        </p:txBody>
      </p:sp>
    </p:spTree>
    <p:extLst>
      <p:ext uri="{BB962C8B-B14F-4D97-AF65-F5344CB8AC3E}">
        <p14:creationId xmlns:p14="http://schemas.microsoft.com/office/powerpoint/2010/main" val="4064953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C6483F-19D1-5547-AADD-93F02381217B}" type="slidenum">
              <a:rPr lang="en-US" smtClean="0"/>
              <a:t>9</a:t>
            </a:fld>
            <a:endParaRPr lang="en-US"/>
          </a:p>
        </p:txBody>
      </p:sp>
    </p:spTree>
    <p:extLst>
      <p:ext uri="{BB962C8B-B14F-4D97-AF65-F5344CB8AC3E}">
        <p14:creationId xmlns:p14="http://schemas.microsoft.com/office/powerpoint/2010/main" val="2103533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F8928-EA66-B8C6-7988-55C94CDA24B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174B7EE-6ADE-DE7A-2131-A02E0AB58E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C10A439F-5B93-71DE-71D3-E85E1B445F7D}"/>
              </a:ext>
            </a:extLst>
          </p:cNvPr>
          <p:cNvSpPr>
            <a:spLocks noGrp="1"/>
          </p:cNvSpPr>
          <p:nvPr>
            <p:ph type="dt" sz="half" idx="10"/>
          </p:nvPr>
        </p:nvSpPr>
        <p:spPr/>
        <p:txBody>
          <a:bodyPr/>
          <a:lstStyle/>
          <a:p>
            <a:fld id="{12460139-1A92-3446-B0F4-F0FD8A071F5C}" type="datetimeFigureOut">
              <a:rPr lang="en-US" smtClean="0"/>
              <a:t>9/5/24</a:t>
            </a:fld>
            <a:endParaRPr lang="en-US"/>
          </a:p>
        </p:txBody>
      </p:sp>
      <p:sp>
        <p:nvSpPr>
          <p:cNvPr id="5" name="Footer Placeholder 4">
            <a:extLst>
              <a:ext uri="{FF2B5EF4-FFF2-40B4-BE49-F238E27FC236}">
                <a16:creationId xmlns:a16="http://schemas.microsoft.com/office/drawing/2014/main" id="{C74A96BE-D835-622E-B67F-6F295A118F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E7FBA4-BB8E-0804-945B-F024229B174C}"/>
              </a:ext>
            </a:extLst>
          </p:cNvPr>
          <p:cNvSpPr>
            <a:spLocks noGrp="1"/>
          </p:cNvSpPr>
          <p:nvPr>
            <p:ph type="sldNum" sz="quarter" idx="12"/>
          </p:nvPr>
        </p:nvSpPr>
        <p:spPr/>
        <p:txBody>
          <a:bodyPr/>
          <a:lstStyle/>
          <a:p>
            <a:fld id="{FAB7061B-3C2C-8B4C-9DD5-A3F6595F865D}" type="slidenum">
              <a:rPr lang="en-US" smtClean="0"/>
              <a:t>‹#›</a:t>
            </a:fld>
            <a:endParaRPr lang="en-US"/>
          </a:p>
        </p:txBody>
      </p:sp>
    </p:spTree>
    <p:extLst>
      <p:ext uri="{BB962C8B-B14F-4D97-AF65-F5344CB8AC3E}">
        <p14:creationId xmlns:p14="http://schemas.microsoft.com/office/powerpoint/2010/main" val="3504813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A89C1-88DD-ECC6-E012-7EBD77DC8476}"/>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9C5C13C-1B99-7A66-E7D2-A4DFDCA739C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35DF8E2-3820-1936-7ED2-C115E905AF52}"/>
              </a:ext>
            </a:extLst>
          </p:cNvPr>
          <p:cNvSpPr>
            <a:spLocks noGrp="1"/>
          </p:cNvSpPr>
          <p:nvPr>
            <p:ph type="dt" sz="half" idx="10"/>
          </p:nvPr>
        </p:nvSpPr>
        <p:spPr/>
        <p:txBody>
          <a:bodyPr/>
          <a:lstStyle/>
          <a:p>
            <a:fld id="{12460139-1A92-3446-B0F4-F0FD8A071F5C}" type="datetimeFigureOut">
              <a:rPr lang="en-US" smtClean="0"/>
              <a:t>9/5/24</a:t>
            </a:fld>
            <a:endParaRPr lang="en-US"/>
          </a:p>
        </p:txBody>
      </p:sp>
      <p:sp>
        <p:nvSpPr>
          <p:cNvPr id="5" name="Footer Placeholder 4">
            <a:extLst>
              <a:ext uri="{FF2B5EF4-FFF2-40B4-BE49-F238E27FC236}">
                <a16:creationId xmlns:a16="http://schemas.microsoft.com/office/drawing/2014/main" id="{70A1C2A3-F5A4-23D1-AD63-F35FEEAAC2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107F37-14A9-A7A2-155E-1EF79180A13C}"/>
              </a:ext>
            </a:extLst>
          </p:cNvPr>
          <p:cNvSpPr>
            <a:spLocks noGrp="1"/>
          </p:cNvSpPr>
          <p:nvPr>
            <p:ph type="sldNum" sz="quarter" idx="12"/>
          </p:nvPr>
        </p:nvSpPr>
        <p:spPr/>
        <p:txBody>
          <a:bodyPr/>
          <a:lstStyle/>
          <a:p>
            <a:fld id="{FAB7061B-3C2C-8B4C-9DD5-A3F6595F865D}" type="slidenum">
              <a:rPr lang="en-US" smtClean="0"/>
              <a:t>‹#›</a:t>
            </a:fld>
            <a:endParaRPr lang="en-US"/>
          </a:p>
        </p:txBody>
      </p:sp>
    </p:spTree>
    <p:extLst>
      <p:ext uri="{BB962C8B-B14F-4D97-AF65-F5344CB8AC3E}">
        <p14:creationId xmlns:p14="http://schemas.microsoft.com/office/powerpoint/2010/main" val="3088606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173D3C-A5FD-249E-7DFE-A18944BA02F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84DCD5B-D7C0-6EEE-625E-49BD877443D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20D4B3C-B6B9-4C73-BF55-A33FE6A0DA16}"/>
              </a:ext>
            </a:extLst>
          </p:cNvPr>
          <p:cNvSpPr>
            <a:spLocks noGrp="1"/>
          </p:cNvSpPr>
          <p:nvPr>
            <p:ph type="dt" sz="half" idx="10"/>
          </p:nvPr>
        </p:nvSpPr>
        <p:spPr/>
        <p:txBody>
          <a:bodyPr/>
          <a:lstStyle/>
          <a:p>
            <a:fld id="{12460139-1A92-3446-B0F4-F0FD8A071F5C}" type="datetimeFigureOut">
              <a:rPr lang="en-US" smtClean="0"/>
              <a:t>9/5/24</a:t>
            </a:fld>
            <a:endParaRPr lang="en-US"/>
          </a:p>
        </p:txBody>
      </p:sp>
      <p:sp>
        <p:nvSpPr>
          <p:cNvPr id="5" name="Footer Placeholder 4">
            <a:extLst>
              <a:ext uri="{FF2B5EF4-FFF2-40B4-BE49-F238E27FC236}">
                <a16:creationId xmlns:a16="http://schemas.microsoft.com/office/drawing/2014/main" id="{009CD3D5-4DE9-1601-A2C5-21A7E7D435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0F9CCA-CDD3-3C6C-31C1-668EED0C7F84}"/>
              </a:ext>
            </a:extLst>
          </p:cNvPr>
          <p:cNvSpPr>
            <a:spLocks noGrp="1"/>
          </p:cNvSpPr>
          <p:nvPr>
            <p:ph type="sldNum" sz="quarter" idx="12"/>
          </p:nvPr>
        </p:nvSpPr>
        <p:spPr/>
        <p:txBody>
          <a:bodyPr/>
          <a:lstStyle/>
          <a:p>
            <a:fld id="{FAB7061B-3C2C-8B4C-9DD5-A3F6595F865D}" type="slidenum">
              <a:rPr lang="en-US" smtClean="0"/>
              <a:t>‹#›</a:t>
            </a:fld>
            <a:endParaRPr lang="en-US"/>
          </a:p>
        </p:txBody>
      </p:sp>
    </p:spTree>
    <p:extLst>
      <p:ext uri="{BB962C8B-B14F-4D97-AF65-F5344CB8AC3E}">
        <p14:creationId xmlns:p14="http://schemas.microsoft.com/office/powerpoint/2010/main" val="3931643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43CDB-3D30-B44D-0C5D-BF695D39206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13BAABA-F3B5-8ACA-ED1F-1B99440A973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B3479E9-DD87-9EEA-C1B4-EAEAC42CB871}"/>
              </a:ext>
            </a:extLst>
          </p:cNvPr>
          <p:cNvSpPr>
            <a:spLocks noGrp="1"/>
          </p:cNvSpPr>
          <p:nvPr>
            <p:ph type="dt" sz="half" idx="10"/>
          </p:nvPr>
        </p:nvSpPr>
        <p:spPr/>
        <p:txBody>
          <a:bodyPr/>
          <a:lstStyle/>
          <a:p>
            <a:fld id="{12460139-1A92-3446-B0F4-F0FD8A071F5C}" type="datetimeFigureOut">
              <a:rPr lang="en-US" smtClean="0"/>
              <a:t>9/5/24</a:t>
            </a:fld>
            <a:endParaRPr lang="en-US"/>
          </a:p>
        </p:txBody>
      </p:sp>
      <p:sp>
        <p:nvSpPr>
          <p:cNvPr id="5" name="Footer Placeholder 4">
            <a:extLst>
              <a:ext uri="{FF2B5EF4-FFF2-40B4-BE49-F238E27FC236}">
                <a16:creationId xmlns:a16="http://schemas.microsoft.com/office/drawing/2014/main" id="{4F1AF51A-C8E2-9139-2999-D3CA5664E4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18F51F-3A96-85AC-2F99-EECE1F656D75}"/>
              </a:ext>
            </a:extLst>
          </p:cNvPr>
          <p:cNvSpPr>
            <a:spLocks noGrp="1"/>
          </p:cNvSpPr>
          <p:nvPr>
            <p:ph type="sldNum" sz="quarter" idx="12"/>
          </p:nvPr>
        </p:nvSpPr>
        <p:spPr/>
        <p:txBody>
          <a:bodyPr/>
          <a:lstStyle/>
          <a:p>
            <a:fld id="{FAB7061B-3C2C-8B4C-9DD5-A3F6595F865D}" type="slidenum">
              <a:rPr lang="en-US" smtClean="0"/>
              <a:t>‹#›</a:t>
            </a:fld>
            <a:endParaRPr lang="en-US"/>
          </a:p>
        </p:txBody>
      </p:sp>
    </p:spTree>
    <p:extLst>
      <p:ext uri="{BB962C8B-B14F-4D97-AF65-F5344CB8AC3E}">
        <p14:creationId xmlns:p14="http://schemas.microsoft.com/office/powerpoint/2010/main" val="3402315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15D8C-D218-E5B6-E668-34B40BACDF9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DA7BC83-F154-3C25-FBAF-0764E2D371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DC00642-BDD0-5E25-F3C7-F8DC0DCFCE0F}"/>
              </a:ext>
            </a:extLst>
          </p:cNvPr>
          <p:cNvSpPr>
            <a:spLocks noGrp="1"/>
          </p:cNvSpPr>
          <p:nvPr>
            <p:ph type="dt" sz="half" idx="10"/>
          </p:nvPr>
        </p:nvSpPr>
        <p:spPr/>
        <p:txBody>
          <a:bodyPr/>
          <a:lstStyle/>
          <a:p>
            <a:fld id="{12460139-1A92-3446-B0F4-F0FD8A071F5C}" type="datetimeFigureOut">
              <a:rPr lang="en-US" smtClean="0"/>
              <a:t>9/5/24</a:t>
            </a:fld>
            <a:endParaRPr lang="en-US"/>
          </a:p>
        </p:txBody>
      </p:sp>
      <p:sp>
        <p:nvSpPr>
          <p:cNvPr id="5" name="Footer Placeholder 4">
            <a:extLst>
              <a:ext uri="{FF2B5EF4-FFF2-40B4-BE49-F238E27FC236}">
                <a16:creationId xmlns:a16="http://schemas.microsoft.com/office/drawing/2014/main" id="{C622AED1-748E-DA5E-4C7B-091261D701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F07398-AEEA-0483-B34B-FB2C75698743}"/>
              </a:ext>
            </a:extLst>
          </p:cNvPr>
          <p:cNvSpPr>
            <a:spLocks noGrp="1"/>
          </p:cNvSpPr>
          <p:nvPr>
            <p:ph type="sldNum" sz="quarter" idx="12"/>
          </p:nvPr>
        </p:nvSpPr>
        <p:spPr/>
        <p:txBody>
          <a:bodyPr/>
          <a:lstStyle/>
          <a:p>
            <a:fld id="{FAB7061B-3C2C-8B4C-9DD5-A3F6595F865D}" type="slidenum">
              <a:rPr lang="en-US" smtClean="0"/>
              <a:t>‹#›</a:t>
            </a:fld>
            <a:endParaRPr lang="en-US"/>
          </a:p>
        </p:txBody>
      </p:sp>
    </p:spTree>
    <p:extLst>
      <p:ext uri="{BB962C8B-B14F-4D97-AF65-F5344CB8AC3E}">
        <p14:creationId xmlns:p14="http://schemas.microsoft.com/office/powerpoint/2010/main" val="2296089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F1379-70A1-39B0-0467-BC15580A333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C44906E-5312-8CF3-D66C-48E905EFFAF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52E0839-B1DD-DB75-F557-0919E302857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2B4FA372-0338-8B72-0571-BE747F2056EB}"/>
              </a:ext>
            </a:extLst>
          </p:cNvPr>
          <p:cNvSpPr>
            <a:spLocks noGrp="1"/>
          </p:cNvSpPr>
          <p:nvPr>
            <p:ph type="dt" sz="half" idx="10"/>
          </p:nvPr>
        </p:nvSpPr>
        <p:spPr/>
        <p:txBody>
          <a:bodyPr/>
          <a:lstStyle/>
          <a:p>
            <a:fld id="{12460139-1A92-3446-B0F4-F0FD8A071F5C}" type="datetimeFigureOut">
              <a:rPr lang="en-US" smtClean="0"/>
              <a:t>9/5/24</a:t>
            </a:fld>
            <a:endParaRPr lang="en-US"/>
          </a:p>
        </p:txBody>
      </p:sp>
      <p:sp>
        <p:nvSpPr>
          <p:cNvPr id="6" name="Footer Placeholder 5">
            <a:extLst>
              <a:ext uri="{FF2B5EF4-FFF2-40B4-BE49-F238E27FC236}">
                <a16:creationId xmlns:a16="http://schemas.microsoft.com/office/drawing/2014/main" id="{01050EB7-9863-91DD-6B4B-4E4C81FBBD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80195F-3B46-0872-2E89-3047A5483F83}"/>
              </a:ext>
            </a:extLst>
          </p:cNvPr>
          <p:cNvSpPr>
            <a:spLocks noGrp="1"/>
          </p:cNvSpPr>
          <p:nvPr>
            <p:ph type="sldNum" sz="quarter" idx="12"/>
          </p:nvPr>
        </p:nvSpPr>
        <p:spPr/>
        <p:txBody>
          <a:bodyPr/>
          <a:lstStyle/>
          <a:p>
            <a:fld id="{FAB7061B-3C2C-8B4C-9DD5-A3F6595F865D}" type="slidenum">
              <a:rPr lang="en-US" smtClean="0"/>
              <a:t>‹#›</a:t>
            </a:fld>
            <a:endParaRPr lang="en-US"/>
          </a:p>
        </p:txBody>
      </p:sp>
    </p:spTree>
    <p:extLst>
      <p:ext uri="{BB962C8B-B14F-4D97-AF65-F5344CB8AC3E}">
        <p14:creationId xmlns:p14="http://schemas.microsoft.com/office/powerpoint/2010/main" val="3491502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2FE9E-E56D-1E36-E7F7-8FDC20D638E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9EE0645-2550-77E5-26D8-6D022A4CC8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AFAC031-F3AB-C4C1-5186-0914676AFBE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8BE3418-5C9A-3C4A-7158-7FCAC4A223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98E6477-8D75-ED31-A7F4-BEEF2EE0D66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E59B5B3-4849-416D-43FF-35D864E07098}"/>
              </a:ext>
            </a:extLst>
          </p:cNvPr>
          <p:cNvSpPr>
            <a:spLocks noGrp="1"/>
          </p:cNvSpPr>
          <p:nvPr>
            <p:ph type="dt" sz="half" idx="10"/>
          </p:nvPr>
        </p:nvSpPr>
        <p:spPr/>
        <p:txBody>
          <a:bodyPr/>
          <a:lstStyle/>
          <a:p>
            <a:fld id="{12460139-1A92-3446-B0F4-F0FD8A071F5C}" type="datetimeFigureOut">
              <a:rPr lang="en-US" smtClean="0"/>
              <a:t>9/5/24</a:t>
            </a:fld>
            <a:endParaRPr lang="en-US"/>
          </a:p>
        </p:txBody>
      </p:sp>
      <p:sp>
        <p:nvSpPr>
          <p:cNvPr id="8" name="Footer Placeholder 7">
            <a:extLst>
              <a:ext uri="{FF2B5EF4-FFF2-40B4-BE49-F238E27FC236}">
                <a16:creationId xmlns:a16="http://schemas.microsoft.com/office/drawing/2014/main" id="{97769640-99B0-DFC3-C1D9-E57D37D006D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D8FA3A-77E2-EDC5-F957-B0BD3F7B2E40}"/>
              </a:ext>
            </a:extLst>
          </p:cNvPr>
          <p:cNvSpPr>
            <a:spLocks noGrp="1"/>
          </p:cNvSpPr>
          <p:nvPr>
            <p:ph type="sldNum" sz="quarter" idx="12"/>
          </p:nvPr>
        </p:nvSpPr>
        <p:spPr/>
        <p:txBody>
          <a:bodyPr/>
          <a:lstStyle/>
          <a:p>
            <a:fld id="{FAB7061B-3C2C-8B4C-9DD5-A3F6595F865D}" type="slidenum">
              <a:rPr lang="en-US" smtClean="0"/>
              <a:t>‹#›</a:t>
            </a:fld>
            <a:endParaRPr lang="en-US"/>
          </a:p>
        </p:txBody>
      </p:sp>
    </p:spTree>
    <p:extLst>
      <p:ext uri="{BB962C8B-B14F-4D97-AF65-F5344CB8AC3E}">
        <p14:creationId xmlns:p14="http://schemas.microsoft.com/office/powerpoint/2010/main" val="24153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3EEF8-CEA4-6BDA-4AF0-E3125D9566A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A8FFF02-903C-F18D-6678-96CD1B4F0B22}"/>
              </a:ext>
            </a:extLst>
          </p:cNvPr>
          <p:cNvSpPr>
            <a:spLocks noGrp="1"/>
          </p:cNvSpPr>
          <p:nvPr>
            <p:ph type="dt" sz="half" idx="10"/>
          </p:nvPr>
        </p:nvSpPr>
        <p:spPr/>
        <p:txBody>
          <a:bodyPr/>
          <a:lstStyle/>
          <a:p>
            <a:fld id="{12460139-1A92-3446-B0F4-F0FD8A071F5C}" type="datetimeFigureOut">
              <a:rPr lang="en-US" smtClean="0"/>
              <a:t>9/5/24</a:t>
            </a:fld>
            <a:endParaRPr lang="en-US"/>
          </a:p>
        </p:txBody>
      </p:sp>
      <p:sp>
        <p:nvSpPr>
          <p:cNvPr id="4" name="Footer Placeholder 3">
            <a:extLst>
              <a:ext uri="{FF2B5EF4-FFF2-40B4-BE49-F238E27FC236}">
                <a16:creationId xmlns:a16="http://schemas.microsoft.com/office/drawing/2014/main" id="{2D6AFC31-B09A-7A32-334F-1BEF21D2A1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E135E00-6934-6C4F-6A39-D13745369538}"/>
              </a:ext>
            </a:extLst>
          </p:cNvPr>
          <p:cNvSpPr>
            <a:spLocks noGrp="1"/>
          </p:cNvSpPr>
          <p:nvPr>
            <p:ph type="sldNum" sz="quarter" idx="12"/>
          </p:nvPr>
        </p:nvSpPr>
        <p:spPr/>
        <p:txBody>
          <a:bodyPr/>
          <a:lstStyle/>
          <a:p>
            <a:fld id="{FAB7061B-3C2C-8B4C-9DD5-A3F6595F865D}" type="slidenum">
              <a:rPr lang="en-US" smtClean="0"/>
              <a:t>‹#›</a:t>
            </a:fld>
            <a:endParaRPr lang="en-US"/>
          </a:p>
        </p:txBody>
      </p:sp>
    </p:spTree>
    <p:extLst>
      <p:ext uri="{BB962C8B-B14F-4D97-AF65-F5344CB8AC3E}">
        <p14:creationId xmlns:p14="http://schemas.microsoft.com/office/powerpoint/2010/main" val="3454167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274A1D-619D-2A3C-D7EF-B5387595A670}"/>
              </a:ext>
            </a:extLst>
          </p:cNvPr>
          <p:cNvSpPr>
            <a:spLocks noGrp="1"/>
          </p:cNvSpPr>
          <p:nvPr>
            <p:ph type="dt" sz="half" idx="10"/>
          </p:nvPr>
        </p:nvSpPr>
        <p:spPr/>
        <p:txBody>
          <a:bodyPr/>
          <a:lstStyle/>
          <a:p>
            <a:fld id="{12460139-1A92-3446-B0F4-F0FD8A071F5C}" type="datetimeFigureOut">
              <a:rPr lang="en-US" smtClean="0"/>
              <a:t>9/5/24</a:t>
            </a:fld>
            <a:endParaRPr lang="en-US"/>
          </a:p>
        </p:txBody>
      </p:sp>
      <p:sp>
        <p:nvSpPr>
          <p:cNvPr id="3" name="Footer Placeholder 2">
            <a:extLst>
              <a:ext uri="{FF2B5EF4-FFF2-40B4-BE49-F238E27FC236}">
                <a16:creationId xmlns:a16="http://schemas.microsoft.com/office/drawing/2014/main" id="{DC18A131-9E6F-F649-8FA8-91BF7C7918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BD02B6-4F4A-9325-8137-3C3A10151CDC}"/>
              </a:ext>
            </a:extLst>
          </p:cNvPr>
          <p:cNvSpPr>
            <a:spLocks noGrp="1"/>
          </p:cNvSpPr>
          <p:nvPr>
            <p:ph type="sldNum" sz="quarter" idx="12"/>
          </p:nvPr>
        </p:nvSpPr>
        <p:spPr/>
        <p:txBody>
          <a:bodyPr/>
          <a:lstStyle/>
          <a:p>
            <a:fld id="{FAB7061B-3C2C-8B4C-9DD5-A3F6595F865D}" type="slidenum">
              <a:rPr lang="en-US" smtClean="0"/>
              <a:t>‹#›</a:t>
            </a:fld>
            <a:endParaRPr lang="en-US"/>
          </a:p>
        </p:txBody>
      </p:sp>
    </p:spTree>
    <p:extLst>
      <p:ext uri="{BB962C8B-B14F-4D97-AF65-F5344CB8AC3E}">
        <p14:creationId xmlns:p14="http://schemas.microsoft.com/office/powerpoint/2010/main" val="492883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A66BE-BFAC-7CF8-328A-0D9C5522431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378E449-67F8-B818-0BFA-B1915A23E1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617EEDE-9DE7-F7A5-B55F-EC465A1CAD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2424B3E-17C8-C5D4-01A7-0735A407560A}"/>
              </a:ext>
            </a:extLst>
          </p:cNvPr>
          <p:cNvSpPr>
            <a:spLocks noGrp="1"/>
          </p:cNvSpPr>
          <p:nvPr>
            <p:ph type="dt" sz="half" idx="10"/>
          </p:nvPr>
        </p:nvSpPr>
        <p:spPr/>
        <p:txBody>
          <a:bodyPr/>
          <a:lstStyle/>
          <a:p>
            <a:fld id="{12460139-1A92-3446-B0F4-F0FD8A071F5C}" type="datetimeFigureOut">
              <a:rPr lang="en-US" smtClean="0"/>
              <a:t>9/5/24</a:t>
            </a:fld>
            <a:endParaRPr lang="en-US"/>
          </a:p>
        </p:txBody>
      </p:sp>
      <p:sp>
        <p:nvSpPr>
          <p:cNvPr id="6" name="Footer Placeholder 5">
            <a:extLst>
              <a:ext uri="{FF2B5EF4-FFF2-40B4-BE49-F238E27FC236}">
                <a16:creationId xmlns:a16="http://schemas.microsoft.com/office/drawing/2014/main" id="{8A7BF941-D90F-3884-5A18-6F0177446B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919B86-4D7A-3038-BF12-325B9F09C6D7}"/>
              </a:ext>
            </a:extLst>
          </p:cNvPr>
          <p:cNvSpPr>
            <a:spLocks noGrp="1"/>
          </p:cNvSpPr>
          <p:nvPr>
            <p:ph type="sldNum" sz="quarter" idx="12"/>
          </p:nvPr>
        </p:nvSpPr>
        <p:spPr/>
        <p:txBody>
          <a:bodyPr/>
          <a:lstStyle/>
          <a:p>
            <a:fld id="{FAB7061B-3C2C-8B4C-9DD5-A3F6595F865D}" type="slidenum">
              <a:rPr lang="en-US" smtClean="0"/>
              <a:t>‹#›</a:t>
            </a:fld>
            <a:endParaRPr lang="en-US"/>
          </a:p>
        </p:txBody>
      </p:sp>
    </p:spTree>
    <p:extLst>
      <p:ext uri="{BB962C8B-B14F-4D97-AF65-F5344CB8AC3E}">
        <p14:creationId xmlns:p14="http://schemas.microsoft.com/office/powerpoint/2010/main" val="4001664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905F0-EDB7-D137-F806-A2805BD384D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E812C44-79CC-4860-613F-09D5408C02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0C72BC-7DEB-C3E4-E5CC-F4EA6D979F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679150F-6DDB-1CA9-DB3E-6FA9811F48D7}"/>
              </a:ext>
            </a:extLst>
          </p:cNvPr>
          <p:cNvSpPr>
            <a:spLocks noGrp="1"/>
          </p:cNvSpPr>
          <p:nvPr>
            <p:ph type="dt" sz="half" idx="10"/>
          </p:nvPr>
        </p:nvSpPr>
        <p:spPr/>
        <p:txBody>
          <a:bodyPr/>
          <a:lstStyle/>
          <a:p>
            <a:fld id="{12460139-1A92-3446-B0F4-F0FD8A071F5C}" type="datetimeFigureOut">
              <a:rPr lang="en-US" smtClean="0"/>
              <a:t>9/5/24</a:t>
            </a:fld>
            <a:endParaRPr lang="en-US"/>
          </a:p>
        </p:txBody>
      </p:sp>
      <p:sp>
        <p:nvSpPr>
          <p:cNvPr id="6" name="Footer Placeholder 5">
            <a:extLst>
              <a:ext uri="{FF2B5EF4-FFF2-40B4-BE49-F238E27FC236}">
                <a16:creationId xmlns:a16="http://schemas.microsoft.com/office/drawing/2014/main" id="{5F959320-76F2-57C6-3ED6-413F645462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3FD2B8-C7C0-2539-8C87-9658C811A34A}"/>
              </a:ext>
            </a:extLst>
          </p:cNvPr>
          <p:cNvSpPr>
            <a:spLocks noGrp="1"/>
          </p:cNvSpPr>
          <p:nvPr>
            <p:ph type="sldNum" sz="quarter" idx="12"/>
          </p:nvPr>
        </p:nvSpPr>
        <p:spPr/>
        <p:txBody>
          <a:bodyPr/>
          <a:lstStyle/>
          <a:p>
            <a:fld id="{FAB7061B-3C2C-8B4C-9DD5-A3F6595F865D}" type="slidenum">
              <a:rPr lang="en-US" smtClean="0"/>
              <a:t>‹#›</a:t>
            </a:fld>
            <a:endParaRPr lang="en-US"/>
          </a:p>
        </p:txBody>
      </p:sp>
    </p:spTree>
    <p:extLst>
      <p:ext uri="{BB962C8B-B14F-4D97-AF65-F5344CB8AC3E}">
        <p14:creationId xmlns:p14="http://schemas.microsoft.com/office/powerpoint/2010/main" val="1566234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DA41F9-68D2-7581-E48B-DB6D39636E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64D7C26-154E-86F9-1908-07D95EC992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3FBC4AF-833C-A575-CD62-0446436F3C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460139-1A92-3446-B0F4-F0FD8A071F5C}" type="datetimeFigureOut">
              <a:rPr lang="en-US" smtClean="0"/>
              <a:t>9/5/24</a:t>
            </a:fld>
            <a:endParaRPr lang="en-US"/>
          </a:p>
        </p:txBody>
      </p:sp>
      <p:sp>
        <p:nvSpPr>
          <p:cNvPr id="5" name="Footer Placeholder 4">
            <a:extLst>
              <a:ext uri="{FF2B5EF4-FFF2-40B4-BE49-F238E27FC236}">
                <a16:creationId xmlns:a16="http://schemas.microsoft.com/office/drawing/2014/main" id="{D42877BC-1DCF-2A40-D109-14A73A83A1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4A101A2-5845-9161-7F57-E1F9686B67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B7061B-3C2C-8B4C-9DD5-A3F6595F865D}" type="slidenum">
              <a:rPr lang="en-US" smtClean="0"/>
              <a:t>‹#›</a:t>
            </a:fld>
            <a:endParaRPr lang="en-US"/>
          </a:p>
        </p:txBody>
      </p:sp>
    </p:spTree>
    <p:extLst>
      <p:ext uri="{BB962C8B-B14F-4D97-AF65-F5344CB8AC3E}">
        <p14:creationId xmlns:p14="http://schemas.microsoft.com/office/powerpoint/2010/main" val="42584191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miot.cc/"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png"/><Relationship Id="rId7"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pn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png"/><Relationship Id="rId9"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7370A42-5078-81AF-F4D1-FE5CC59A228A}"/>
              </a:ext>
            </a:extLst>
          </p:cNvPr>
          <p:cNvPicPr>
            <a:picLocks noChangeAspect="1" noChangeArrowheads="1"/>
          </p:cNvPicPr>
          <p:nvPr/>
        </p:nvPicPr>
        <p:blipFill rotWithShape="1">
          <a:blip r:embed="rId3">
            <a:alphaModFix amt="13000"/>
            <a:extLst>
              <a:ext uri="{28A0092B-C50C-407E-A947-70E740481C1C}">
                <a14:useLocalDpi xmlns:a14="http://schemas.microsoft.com/office/drawing/2010/main" val="0"/>
              </a:ext>
            </a:extLst>
          </a:blip>
          <a:srcRect t="-1" b="19245"/>
          <a:stretch/>
        </p:blipFill>
        <p:spPr bwMode="auto">
          <a:xfrm>
            <a:off x="0" y="915023"/>
            <a:ext cx="12192000" cy="548577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6386135-9C07-1721-BE58-24DC9F4EC629}"/>
              </a:ext>
            </a:extLst>
          </p:cNvPr>
          <p:cNvSpPr txBox="1"/>
          <p:nvPr/>
        </p:nvSpPr>
        <p:spPr>
          <a:xfrm>
            <a:off x="-1" y="1383786"/>
            <a:ext cx="12192000" cy="1131848"/>
          </a:xfrm>
          <a:prstGeom prst="rect">
            <a:avLst/>
          </a:prstGeom>
          <a:noFill/>
        </p:spPr>
        <p:txBody>
          <a:bodyPr wrap="square" rtlCol="0">
            <a:spAutoFit/>
          </a:bodyPr>
          <a:lstStyle/>
          <a:p>
            <a:pPr algn="ctr">
              <a:lnSpc>
                <a:spcPct val="150000"/>
              </a:lnSpc>
            </a:pPr>
            <a:r>
              <a:rPr lang="en-GB" sz="2400" b="1" i="0" u="none" strike="noStrike" dirty="0">
                <a:effectLst/>
                <a:latin typeface="Arial" panose="020B0604020202020204" pitchFamily="34" charset="0"/>
                <a:cs typeface="Arial" panose="020B0604020202020204" pitchFamily="34" charset="0"/>
              </a:rPr>
              <a:t>Minimally Invasive Organ Transplant Consensus Conference (MIOT.CC)</a:t>
            </a:r>
          </a:p>
          <a:p>
            <a:pPr algn="ctr">
              <a:lnSpc>
                <a:spcPct val="150000"/>
              </a:lnSpc>
            </a:pPr>
            <a:r>
              <a:rPr lang="en-GB" sz="2400" b="1" i="0" u="none" strike="noStrike" dirty="0">
                <a:effectLst/>
                <a:latin typeface="Arial" panose="020B0604020202020204" pitchFamily="34" charset="0"/>
                <a:cs typeface="Arial" panose="020B0604020202020204" pitchFamily="34" charset="0"/>
              </a:rPr>
              <a:t>12-14 December 2024, Riyadh, Saudi Arabia</a:t>
            </a:r>
          </a:p>
        </p:txBody>
      </p:sp>
      <p:sp>
        <p:nvSpPr>
          <p:cNvPr id="12" name="Text Placeholder 2">
            <a:extLst>
              <a:ext uri="{FF2B5EF4-FFF2-40B4-BE49-F238E27FC236}">
                <a16:creationId xmlns:a16="http://schemas.microsoft.com/office/drawing/2014/main" id="{70DB8C1C-1012-EA33-2DE7-932E7DA76A3B}"/>
              </a:ext>
            </a:extLst>
          </p:cNvPr>
          <p:cNvSpPr txBox="1">
            <a:spLocks/>
          </p:cNvSpPr>
          <p:nvPr/>
        </p:nvSpPr>
        <p:spPr>
          <a:xfrm>
            <a:off x="838200" y="4710112"/>
            <a:ext cx="5893904" cy="16906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D242958B-440B-6AB4-7317-FDAF389006D1}"/>
              </a:ext>
            </a:extLst>
          </p:cNvPr>
          <p:cNvSpPr txBox="1"/>
          <p:nvPr/>
        </p:nvSpPr>
        <p:spPr>
          <a:xfrm>
            <a:off x="-1" y="3350556"/>
            <a:ext cx="12192001" cy="1169551"/>
          </a:xfrm>
          <a:prstGeom prst="rect">
            <a:avLst/>
          </a:prstGeom>
          <a:noFill/>
        </p:spPr>
        <p:txBody>
          <a:bodyPr wrap="square" rtlCol="0">
            <a:spAutoFit/>
          </a:bodyPr>
          <a:lstStyle/>
          <a:p>
            <a:pPr algn="ctr"/>
            <a:r>
              <a:rPr lang="en-GB" sz="2800" b="1" dirty="0">
                <a:latin typeface="Arial" panose="020B0604020202020204" pitchFamily="34" charset="0"/>
                <a:cs typeface="Arial" panose="020B0604020202020204" pitchFamily="34" charset="0"/>
              </a:rPr>
              <a:t>Chairs</a:t>
            </a:r>
            <a:endParaRPr lang="en-GB" sz="2400" b="1" dirty="0">
              <a:latin typeface="Arial" panose="020B0604020202020204" pitchFamily="34" charset="0"/>
              <a:cs typeface="Arial" panose="020B0604020202020204" pitchFamily="34" charset="0"/>
            </a:endParaRPr>
          </a:p>
          <a:p>
            <a:pPr algn="ctr"/>
            <a:r>
              <a:rPr lang="en-GB" sz="2400" b="1" dirty="0">
                <a:latin typeface="Arial" panose="020B0604020202020204" pitchFamily="34" charset="0"/>
                <a:cs typeface="Arial" panose="020B0604020202020204" pitchFamily="34" charset="0"/>
              </a:rPr>
              <a:t>Prof. Dieter C. </a:t>
            </a:r>
            <a:r>
              <a:rPr lang="en-GB" sz="2400" b="1" dirty="0" err="1">
                <a:latin typeface="Arial" panose="020B0604020202020204" pitchFamily="34" charset="0"/>
                <a:cs typeface="Arial" panose="020B0604020202020204" pitchFamily="34" charset="0"/>
              </a:rPr>
              <a:t>Broering</a:t>
            </a:r>
            <a:r>
              <a:rPr lang="en-GB" sz="2400" b="1" dirty="0">
                <a:latin typeface="Arial" panose="020B0604020202020204" pitchFamily="34" charset="0"/>
                <a:cs typeface="Arial" panose="020B0604020202020204" pitchFamily="34" charset="0"/>
              </a:rPr>
              <a:t> &amp; Prof. Enrico Benedetti</a:t>
            </a:r>
          </a:p>
          <a:p>
            <a:endParaRPr lang="en-US"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4E88A9CA-98DB-6BA4-BCD8-7584B788FD5B}"/>
              </a:ext>
            </a:extLst>
          </p:cNvPr>
          <p:cNvSpPr/>
          <p:nvPr/>
        </p:nvSpPr>
        <p:spPr>
          <a:xfrm>
            <a:off x="0" y="1"/>
            <a:ext cx="12192000" cy="828676"/>
          </a:xfrm>
          <a:prstGeom prst="rect">
            <a:avLst/>
          </a:prstGeom>
          <a:solidFill>
            <a:srgbClr val="12A6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Arial" panose="020B0604020202020204" pitchFamily="34" charset="0"/>
                <a:cs typeface="Arial" panose="020B0604020202020204" pitchFamily="34" charset="0"/>
              </a:rPr>
              <a:t>MIOT.CC</a:t>
            </a:r>
          </a:p>
        </p:txBody>
      </p:sp>
      <p:sp>
        <p:nvSpPr>
          <p:cNvPr id="14" name="Rectangle 13">
            <a:extLst>
              <a:ext uri="{FF2B5EF4-FFF2-40B4-BE49-F238E27FC236}">
                <a16:creationId xmlns:a16="http://schemas.microsoft.com/office/drawing/2014/main" id="{0B43775F-E8B1-7624-C8C0-E300022692C3}"/>
              </a:ext>
            </a:extLst>
          </p:cNvPr>
          <p:cNvSpPr/>
          <p:nvPr/>
        </p:nvSpPr>
        <p:spPr>
          <a:xfrm>
            <a:off x="0" y="6400799"/>
            <a:ext cx="12192000" cy="457201"/>
          </a:xfrm>
          <a:prstGeom prst="rect">
            <a:avLst/>
          </a:prstGeom>
          <a:solidFill>
            <a:srgbClr val="01CF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Arial" panose="020B0604020202020204" pitchFamily="34" charset="0"/>
                <a:cs typeface="Arial" panose="020B0604020202020204" pitchFamily="34" charset="0"/>
              </a:rPr>
              <a:t>Organ Transplant Center of Excellence, Riyadh, Saudi Arabia | Division of Transplantation, University of Illinois, Chicago, USA.</a:t>
            </a:r>
          </a:p>
        </p:txBody>
      </p:sp>
      <p:sp>
        <p:nvSpPr>
          <p:cNvPr id="15" name="Rectangle 14">
            <a:extLst>
              <a:ext uri="{FF2B5EF4-FFF2-40B4-BE49-F238E27FC236}">
                <a16:creationId xmlns:a16="http://schemas.microsoft.com/office/drawing/2014/main" id="{BCE149D3-5FD5-F10D-E019-7D9A20D57365}"/>
              </a:ext>
            </a:extLst>
          </p:cNvPr>
          <p:cNvSpPr/>
          <p:nvPr/>
        </p:nvSpPr>
        <p:spPr>
          <a:xfrm>
            <a:off x="0" y="758705"/>
            <a:ext cx="12192000" cy="162839"/>
          </a:xfrm>
          <a:prstGeom prst="rect">
            <a:avLst/>
          </a:prstGeom>
          <a:solidFill>
            <a:srgbClr val="01CF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descr="A blue and white logo&#10;&#10;Description automatically generated">
            <a:extLst>
              <a:ext uri="{FF2B5EF4-FFF2-40B4-BE49-F238E27FC236}">
                <a16:creationId xmlns:a16="http://schemas.microsoft.com/office/drawing/2014/main" id="{AD60EA34-AD1C-330A-1360-34E687FFDF60}"/>
              </a:ext>
            </a:extLst>
          </p:cNvPr>
          <p:cNvPicPr>
            <a:picLocks noChangeAspect="1"/>
          </p:cNvPicPr>
          <p:nvPr/>
        </p:nvPicPr>
        <p:blipFill>
          <a:blip r:embed="rId4"/>
          <a:stretch>
            <a:fillRect/>
          </a:stretch>
        </p:blipFill>
        <p:spPr>
          <a:xfrm>
            <a:off x="96982" y="59999"/>
            <a:ext cx="651447" cy="612360"/>
          </a:xfrm>
          <a:prstGeom prst="rect">
            <a:avLst/>
          </a:prstGeom>
        </p:spPr>
      </p:pic>
      <p:pic>
        <p:nvPicPr>
          <p:cNvPr id="19" name="Picture 18">
            <a:extLst>
              <a:ext uri="{FF2B5EF4-FFF2-40B4-BE49-F238E27FC236}">
                <a16:creationId xmlns:a16="http://schemas.microsoft.com/office/drawing/2014/main" id="{A111D8D8-2EDE-D663-A855-EF7AFBD5CFB1}"/>
              </a:ext>
            </a:extLst>
          </p:cNvPr>
          <p:cNvPicPr>
            <a:picLocks noChangeAspect="1"/>
          </p:cNvPicPr>
          <p:nvPr/>
        </p:nvPicPr>
        <p:blipFill>
          <a:blip r:embed="rId5"/>
          <a:stretch>
            <a:fillRect/>
          </a:stretch>
        </p:blipFill>
        <p:spPr>
          <a:xfrm>
            <a:off x="4833257" y="4478715"/>
            <a:ext cx="5262274" cy="931861"/>
          </a:xfrm>
          <a:prstGeom prst="rect">
            <a:avLst/>
          </a:prstGeom>
        </p:spPr>
      </p:pic>
      <p:pic>
        <p:nvPicPr>
          <p:cNvPr id="20" name="Picture 19">
            <a:extLst>
              <a:ext uri="{FF2B5EF4-FFF2-40B4-BE49-F238E27FC236}">
                <a16:creationId xmlns:a16="http://schemas.microsoft.com/office/drawing/2014/main" id="{3D9DFF5C-2F88-07DF-2000-7360CF37C417}"/>
              </a:ext>
            </a:extLst>
          </p:cNvPr>
          <p:cNvPicPr>
            <a:picLocks noChangeAspect="1"/>
          </p:cNvPicPr>
          <p:nvPr/>
        </p:nvPicPr>
        <p:blipFill>
          <a:blip r:embed="rId6"/>
          <a:stretch>
            <a:fillRect/>
          </a:stretch>
        </p:blipFill>
        <p:spPr>
          <a:xfrm>
            <a:off x="2966357" y="4343042"/>
            <a:ext cx="1244600" cy="1244600"/>
          </a:xfrm>
          <a:prstGeom prst="rect">
            <a:avLst/>
          </a:prstGeom>
        </p:spPr>
      </p:pic>
    </p:spTree>
    <p:extLst>
      <p:ext uri="{BB962C8B-B14F-4D97-AF65-F5344CB8AC3E}">
        <p14:creationId xmlns:p14="http://schemas.microsoft.com/office/powerpoint/2010/main" val="3035250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F574EC-097E-B6D4-B788-35FA7B417B1B}"/>
              </a:ext>
            </a:extLst>
          </p:cNvPr>
          <p:cNvSpPr/>
          <p:nvPr/>
        </p:nvSpPr>
        <p:spPr>
          <a:xfrm>
            <a:off x="0" y="1"/>
            <a:ext cx="12192000" cy="828676"/>
          </a:xfrm>
          <a:prstGeom prst="rect">
            <a:avLst/>
          </a:prstGeom>
          <a:solidFill>
            <a:srgbClr val="12A6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Arial" panose="020B0604020202020204" pitchFamily="34" charset="0"/>
                <a:cs typeface="Arial" panose="020B0604020202020204" pitchFamily="34" charset="0"/>
              </a:rPr>
              <a:t>Table 2. Study Outcomes</a:t>
            </a:r>
            <a:endParaRPr lang="en-US" sz="2400" b="1" dirty="0">
              <a:solidFill>
                <a:schemeClr val="bg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C86E20F8-6ABC-83DA-D144-DB85BA927D23}"/>
              </a:ext>
            </a:extLst>
          </p:cNvPr>
          <p:cNvSpPr/>
          <p:nvPr/>
        </p:nvSpPr>
        <p:spPr>
          <a:xfrm>
            <a:off x="0" y="758705"/>
            <a:ext cx="12192000" cy="162839"/>
          </a:xfrm>
          <a:prstGeom prst="rect">
            <a:avLst/>
          </a:prstGeom>
          <a:solidFill>
            <a:srgbClr val="01CF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blue and white logo&#10;&#10;Description automatically generated">
            <a:extLst>
              <a:ext uri="{FF2B5EF4-FFF2-40B4-BE49-F238E27FC236}">
                <a16:creationId xmlns:a16="http://schemas.microsoft.com/office/drawing/2014/main" id="{C213FFC1-BEBE-D11C-D748-D4B2AC1E2BAD}"/>
              </a:ext>
            </a:extLst>
          </p:cNvPr>
          <p:cNvPicPr>
            <a:picLocks noChangeAspect="1"/>
          </p:cNvPicPr>
          <p:nvPr/>
        </p:nvPicPr>
        <p:blipFill>
          <a:blip r:embed="rId3"/>
          <a:stretch>
            <a:fillRect/>
          </a:stretch>
        </p:blipFill>
        <p:spPr>
          <a:xfrm>
            <a:off x="96982" y="59999"/>
            <a:ext cx="651447" cy="612360"/>
          </a:xfrm>
          <a:prstGeom prst="rect">
            <a:avLst/>
          </a:prstGeom>
        </p:spPr>
      </p:pic>
      <p:sp>
        <p:nvSpPr>
          <p:cNvPr id="11" name="Rectangle 10">
            <a:extLst>
              <a:ext uri="{FF2B5EF4-FFF2-40B4-BE49-F238E27FC236}">
                <a16:creationId xmlns:a16="http://schemas.microsoft.com/office/drawing/2014/main" id="{3DAA4ABB-D996-2119-94AE-E89927BAB590}"/>
              </a:ext>
            </a:extLst>
          </p:cNvPr>
          <p:cNvSpPr/>
          <p:nvPr/>
        </p:nvSpPr>
        <p:spPr>
          <a:xfrm>
            <a:off x="0" y="6428509"/>
            <a:ext cx="12192000" cy="457201"/>
          </a:xfrm>
          <a:prstGeom prst="rect">
            <a:avLst/>
          </a:prstGeom>
          <a:solidFill>
            <a:srgbClr val="01CF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2000" b="1" i="0" u="none" strike="noStrike" dirty="0">
              <a:effectLst/>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3947B130-FDF0-B72E-27D8-2E75A06D7E24}"/>
              </a:ext>
            </a:extLst>
          </p:cNvPr>
          <p:cNvSpPr txBox="1"/>
          <p:nvPr/>
        </p:nvSpPr>
        <p:spPr>
          <a:xfrm>
            <a:off x="4242509" y="1001019"/>
            <a:ext cx="3706977"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Manuscript Template as a Guide</a:t>
            </a:r>
          </a:p>
        </p:txBody>
      </p:sp>
      <p:pic>
        <p:nvPicPr>
          <p:cNvPr id="13" name="Picture 12" descr="A white background with green text&#10;&#10;Description automatically generated">
            <a:extLst>
              <a:ext uri="{FF2B5EF4-FFF2-40B4-BE49-F238E27FC236}">
                <a16:creationId xmlns:a16="http://schemas.microsoft.com/office/drawing/2014/main" id="{25FA8703-C0D9-5FDA-B370-587D20C77245}"/>
              </a:ext>
            </a:extLst>
          </p:cNvPr>
          <p:cNvPicPr>
            <a:picLocks noChangeAspect="1"/>
          </p:cNvPicPr>
          <p:nvPr/>
        </p:nvPicPr>
        <p:blipFill>
          <a:blip r:embed="rId4"/>
          <a:stretch>
            <a:fillRect/>
          </a:stretch>
        </p:blipFill>
        <p:spPr>
          <a:xfrm>
            <a:off x="9628644" y="1425518"/>
            <a:ext cx="2563353" cy="2612649"/>
          </a:xfrm>
          <a:prstGeom prst="rect">
            <a:avLst/>
          </a:prstGeom>
        </p:spPr>
      </p:pic>
      <p:sp>
        <p:nvSpPr>
          <p:cNvPr id="8" name="TextBox 7">
            <a:extLst>
              <a:ext uri="{FF2B5EF4-FFF2-40B4-BE49-F238E27FC236}">
                <a16:creationId xmlns:a16="http://schemas.microsoft.com/office/drawing/2014/main" id="{21E4CFAB-1B67-46C8-EF2D-3D4FD38D6719}"/>
              </a:ext>
            </a:extLst>
          </p:cNvPr>
          <p:cNvSpPr txBox="1"/>
          <p:nvPr/>
        </p:nvSpPr>
        <p:spPr>
          <a:xfrm>
            <a:off x="5535557" y="6470074"/>
            <a:ext cx="1120883" cy="369332"/>
          </a:xfrm>
          <a:prstGeom prst="rect">
            <a:avLst/>
          </a:prstGeom>
          <a:noFill/>
        </p:spPr>
        <p:txBody>
          <a:bodyPr wrap="none" rtlCol="0">
            <a:spAutoFit/>
          </a:bodyPr>
          <a:lstStyle/>
          <a:p>
            <a:pPr algn="ctr"/>
            <a:r>
              <a:rPr lang="en-US" sz="1800" b="1" dirty="0">
                <a:solidFill>
                  <a:schemeClr val="bg1"/>
                </a:solidFill>
                <a:latin typeface="Arial" panose="020B0604020202020204" pitchFamily="34" charset="0"/>
                <a:cs typeface="Arial" panose="020B0604020202020204" pitchFamily="34" charset="0"/>
              </a:rPr>
              <a:t> MIOT.cc</a:t>
            </a:r>
          </a:p>
        </p:txBody>
      </p:sp>
      <p:pic>
        <p:nvPicPr>
          <p:cNvPr id="5" name="Picture 4">
            <a:extLst>
              <a:ext uri="{FF2B5EF4-FFF2-40B4-BE49-F238E27FC236}">
                <a16:creationId xmlns:a16="http://schemas.microsoft.com/office/drawing/2014/main" id="{7207B596-B6A1-A7BC-C161-E0145E4ACCC2}"/>
              </a:ext>
            </a:extLst>
          </p:cNvPr>
          <p:cNvPicPr>
            <a:picLocks noChangeAspect="1"/>
          </p:cNvPicPr>
          <p:nvPr/>
        </p:nvPicPr>
        <p:blipFill>
          <a:blip r:embed="rId5"/>
          <a:stretch>
            <a:fillRect/>
          </a:stretch>
        </p:blipFill>
        <p:spPr>
          <a:xfrm>
            <a:off x="1649357" y="1680248"/>
            <a:ext cx="7772400" cy="4140623"/>
          </a:xfrm>
          <a:prstGeom prst="rect">
            <a:avLst/>
          </a:prstGeom>
        </p:spPr>
      </p:pic>
    </p:spTree>
    <p:extLst>
      <p:ext uri="{BB962C8B-B14F-4D97-AF65-F5344CB8AC3E}">
        <p14:creationId xmlns:p14="http://schemas.microsoft.com/office/powerpoint/2010/main" val="3337215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F574EC-097E-B6D4-B788-35FA7B417B1B}"/>
              </a:ext>
            </a:extLst>
          </p:cNvPr>
          <p:cNvSpPr/>
          <p:nvPr/>
        </p:nvSpPr>
        <p:spPr>
          <a:xfrm>
            <a:off x="0" y="1"/>
            <a:ext cx="12192000" cy="828676"/>
          </a:xfrm>
          <a:prstGeom prst="rect">
            <a:avLst/>
          </a:prstGeom>
          <a:solidFill>
            <a:srgbClr val="12A6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Arial" panose="020B0604020202020204" pitchFamily="34" charset="0"/>
                <a:cs typeface="Arial" panose="020B0604020202020204" pitchFamily="34" charset="0"/>
              </a:rPr>
              <a:t>Table 3. Quality of Evidence</a:t>
            </a:r>
            <a:endParaRPr lang="en-US" sz="2400" b="1" dirty="0">
              <a:solidFill>
                <a:schemeClr val="bg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C86E20F8-6ABC-83DA-D144-DB85BA927D23}"/>
              </a:ext>
            </a:extLst>
          </p:cNvPr>
          <p:cNvSpPr/>
          <p:nvPr/>
        </p:nvSpPr>
        <p:spPr>
          <a:xfrm>
            <a:off x="0" y="758705"/>
            <a:ext cx="12192000" cy="162839"/>
          </a:xfrm>
          <a:prstGeom prst="rect">
            <a:avLst/>
          </a:prstGeom>
          <a:solidFill>
            <a:srgbClr val="01CF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blue and white logo&#10;&#10;Description automatically generated">
            <a:extLst>
              <a:ext uri="{FF2B5EF4-FFF2-40B4-BE49-F238E27FC236}">
                <a16:creationId xmlns:a16="http://schemas.microsoft.com/office/drawing/2014/main" id="{C213FFC1-BEBE-D11C-D748-D4B2AC1E2BAD}"/>
              </a:ext>
            </a:extLst>
          </p:cNvPr>
          <p:cNvPicPr>
            <a:picLocks noChangeAspect="1"/>
          </p:cNvPicPr>
          <p:nvPr/>
        </p:nvPicPr>
        <p:blipFill>
          <a:blip r:embed="rId3"/>
          <a:stretch>
            <a:fillRect/>
          </a:stretch>
        </p:blipFill>
        <p:spPr>
          <a:xfrm>
            <a:off x="96982" y="59999"/>
            <a:ext cx="651447" cy="612360"/>
          </a:xfrm>
          <a:prstGeom prst="rect">
            <a:avLst/>
          </a:prstGeom>
        </p:spPr>
      </p:pic>
      <p:sp>
        <p:nvSpPr>
          <p:cNvPr id="11" name="Rectangle 10">
            <a:extLst>
              <a:ext uri="{FF2B5EF4-FFF2-40B4-BE49-F238E27FC236}">
                <a16:creationId xmlns:a16="http://schemas.microsoft.com/office/drawing/2014/main" id="{3DAA4ABB-D996-2119-94AE-E89927BAB590}"/>
              </a:ext>
            </a:extLst>
          </p:cNvPr>
          <p:cNvSpPr/>
          <p:nvPr/>
        </p:nvSpPr>
        <p:spPr>
          <a:xfrm>
            <a:off x="0" y="6428509"/>
            <a:ext cx="12192000" cy="457201"/>
          </a:xfrm>
          <a:prstGeom prst="rect">
            <a:avLst/>
          </a:prstGeom>
          <a:solidFill>
            <a:srgbClr val="01CF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2000" b="1" i="0" u="none" strike="noStrike" dirty="0">
              <a:effectLst/>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3947B130-FDF0-B72E-27D8-2E75A06D7E24}"/>
              </a:ext>
            </a:extLst>
          </p:cNvPr>
          <p:cNvSpPr txBox="1"/>
          <p:nvPr/>
        </p:nvSpPr>
        <p:spPr>
          <a:xfrm>
            <a:off x="4242509" y="1001019"/>
            <a:ext cx="3706977"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Manuscript Template as a Guide</a:t>
            </a:r>
          </a:p>
        </p:txBody>
      </p:sp>
      <p:pic>
        <p:nvPicPr>
          <p:cNvPr id="13" name="Picture 12" descr="A white background with green text&#10;&#10;Description automatically generated">
            <a:extLst>
              <a:ext uri="{FF2B5EF4-FFF2-40B4-BE49-F238E27FC236}">
                <a16:creationId xmlns:a16="http://schemas.microsoft.com/office/drawing/2014/main" id="{25FA8703-C0D9-5FDA-B370-587D20C77245}"/>
              </a:ext>
            </a:extLst>
          </p:cNvPr>
          <p:cNvPicPr>
            <a:picLocks noChangeAspect="1"/>
          </p:cNvPicPr>
          <p:nvPr/>
        </p:nvPicPr>
        <p:blipFill>
          <a:blip r:embed="rId4"/>
          <a:stretch>
            <a:fillRect/>
          </a:stretch>
        </p:blipFill>
        <p:spPr>
          <a:xfrm>
            <a:off x="9628644" y="1425518"/>
            <a:ext cx="2563353" cy="2612649"/>
          </a:xfrm>
          <a:prstGeom prst="rect">
            <a:avLst/>
          </a:prstGeom>
        </p:spPr>
      </p:pic>
      <p:sp>
        <p:nvSpPr>
          <p:cNvPr id="8" name="TextBox 7">
            <a:extLst>
              <a:ext uri="{FF2B5EF4-FFF2-40B4-BE49-F238E27FC236}">
                <a16:creationId xmlns:a16="http://schemas.microsoft.com/office/drawing/2014/main" id="{21E4CFAB-1B67-46C8-EF2D-3D4FD38D6719}"/>
              </a:ext>
            </a:extLst>
          </p:cNvPr>
          <p:cNvSpPr txBox="1"/>
          <p:nvPr/>
        </p:nvSpPr>
        <p:spPr>
          <a:xfrm>
            <a:off x="5535557" y="6470074"/>
            <a:ext cx="1120883" cy="369332"/>
          </a:xfrm>
          <a:prstGeom prst="rect">
            <a:avLst/>
          </a:prstGeom>
          <a:noFill/>
        </p:spPr>
        <p:txBody>
          <a:bodyPr wrap="none" rtlCol="0">
            <a:spAutoFit/>
          </a:bodyPr>
          <a:lstStyle/>
          <a:p>
            <a:pPr algn="ctr"/>
            <a:r>
              <a:rPr lang="en-US" sz="1800" b="1" dirty="0">
                <a:solidFill>
                  <a:schemeClr val="bg1"/>
                </a:solidFill>
                <a:latin typeface="Arial" panose="020B0604020202020204" pitchFamily="34" charset="0"/>
                <a:cs typeface="Arial" panose="020B0604020202020204" pitchFamily="34" charset="0"/>
              </a:rPr>
              <a:t> MIOT.cc</a:t>
            </a:r>
          </a:p>
        </p:txBody>
      </p:sp>
      <p:pic>
        <p:nvPicPr>
          <p:cNvPr id="4" name="Picture 3" descr="A document with text on it&#10;&#10;Description automatically generated">
            <a:extLst>
              <a:ext uri="{FF2B5EF4-FFF2-40B4-BE49-F238E27FC236}">
                <a16:creationId xmlns:a16="http://schemas.microsoft.com/office/drawing/2014/main" id="{5A8076EB-8307-0C1F-18DD-4C45137AE94D}"/>
              </a:ext>
            </a:extLst>
          </p:cNvPr>
          <p:cNvPicPr>
            <a:picLocks noChangeAspect="1"/>
          </p:cNvPicPr>
          <p:nvPr/>
        </p:nvPicPr>
        <p:blipFill>
          <a:blip r:embed="rId5"/>
          <a:stretch>
            <a:fillRect/>
          </a:stretch>
        </p:blipFill>
        <p:spPr>
          <a:xfrm>
            <a:off x="3210870" y="945621"/>
            <a:ext cx="5753022" cy="5487234"/>
          </a:xfrm>
          <a:prstGeom prst="rect">
            <a:avLst/>
          </a:prstGeom>
        </p:spPr>
      </p:pic>
    </p:spTree>
    <p:extLst>
      <p:ext uri="{BB962C8B-B14F-4D97-AF65-F5344CB8AC3E}">
        <p14:creationId xmlns:p14="http://schemas.microsoft.com/office/powerpoint/2010/main" val="2490020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F574EC-097E-B6D4-B788-35FA7B417B1B}"/>
              </a:ext>
            </a:extLst>
          </p:cNvPr>
          <p:cNvSpPr/>
          <p:nvPr/>
        </p:nvSpPr>
        <p:spPr>
          <a:xfrm>
            <a:off x="0" y="1"/>
            <a:ext cx="12192000" cy="828676"/>
          </a:xfrm>
          <a:prstGeom prst="rect">
            <a:avLst/>
          </a:prstGeom>
          <a:solidFill>
            <a:srgbClr val="12A6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Arial" panose="020B0604020202020204" pitchFamily="34" charset="0"/>
                <a:cs typeface="Arial" panose="020B0604020202020204" pitchFamily="34" charset="0"/>
              </a:rPr>
              <a:t>Table 4. Evidence to Recommendations Framework</a:t>
            </a:r>
            <a:endParaRPr lang="en-US" sz="2400" b="1" dirty="0">
              <a:solidFill>
                <a:schemeClr val="bg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C86E20F8-6ABC-83DA-D144-DB85BA927D23}"/>
              </a:ext>
            </a:extLst>
          </p:cNvPr>
          <p:cNvSpPr/>
          <p:nvPr/>
        </p:nvSpPr>
        <p:spPr>
          <a:xfrm>
            <a:off x="0" y="758705"/>
            <a:ext cx="12192000" cy="162839"/>
          </a:xfrm>
          <a:prstGeom prst="rect">
            <a:avLst/>
          </a:prstGeom>
          <a:solidFill>
            <a:srgbClr val="01CF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blue and white logo&#10;&#10;Description automatically generated">
            <a:extLst>
              <a:ext uri="{FF2B5EF4-FFF2-40B4-BE49-F238E27FC236}">
                <a16:creationId xmlns:a16="http://schemas.microsoft.com/office/drawing/2014/main" id="{C213FFC1-BEBE-D11C-D748-D4B2AC1E2BAD}"/>
              </a:ext>
            </a:extLst>
          </p:cNvPr>
          <p:cNvPicPr>
            <a:picLocks noChangeAspect="1"/>
          </p:cNvPicPr>
          <p:nvPr/>
        </p:nvPicPr>
        <p:blipFill>
          <a:blip r:embed="rId3"/>
          <a:stretch>
            <a:fillRect/>
          </a:stretch>
        </p:blipFill>
        <p:spPr>
          <a:xfrm>
            <a:off x="96982" y="59999"/>
            <a:ext cx="651447" cy="612360"/>
          </a:xfrm>
          <a:prstGeom prst="rect">
            <a:avLst/>
          </a:prstGeom>
        </p:spPr>
      </p:pic>
      <p:sp>
        <p:nvSpPr>
          <p:cNvPr id="11" name="Rectangle 10">
            <a:extLst>
              <a:ext uri="{FF2B5EF4-FFF2-40B4-BE49-F238E27FC236}">
                <a16:creationId xmlns:a16="http://schemas.microsoft.com/office/drawing/2014/main" id="{3DAA4ABB-D996-2119-94AE-E89927BAB590}"/>
              </a:ext>
            </a:extLst>
          </p:cNvPr>
          <p:cNvSpPr/>
          <p:nvPr/>
        </p:nvSpPr>
        <p:spPr>
          <a:xfrm>
            <a:off x="0" y="6428509"/>
            <a:ext cx="12192000" cy="457201"/>
          </a:xfrm>
          <a:prstGeom prst="rect">
            <a:avLst/>
          </a:prstGeom>
          <a:solidFill>
            <a:srgbClr val="01CF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2000" b="1" i="0" u="none" strike="noStrike" dirty="0">
              <a:effectLst/>
              <a:latin typeface="Arial" panose="020B0604020202020204" pitchFamily="34" charset="0"/>
              <a:cs typeface="Arial" panose="020B0604020202020204" pitchFamily="34" charset="0"/>
            </a:endParaRPr>
          </a:p>
        </p:txBody>
      </p:sp>
      <p:pic>
        <p:nvPicPr>
          <p:cNvPr id="13" name="Picture 12" descr="A white background with green text&#10;&#10;Description automatically generated">
            <a:extLst>
              <a:ext uri="{FF2B5EF4-FFF2-40B4-BE49-F238E27FC236}">
                <a16:creationId xmlns:a16="http://schemas.microsoft.com/office/drawing/2014/main" id="{25FA8703-C0D9-5FDA-B370-587D20C77245}"/>
              </a:ext>
            </a:extLst>
          </p:cNvPr>
          <p:cNvPicPr>
            <a:picLocks noChangeAspect="1"/>
          </p:cNvPicPr>
          <p:nvPr/>
        </p:nvPicPr>
        <p:blipFill>
          <a:blip r:embed="rId4"/>
          <a:stretch>
            <a:fillRect/>
          </a:stretch>
        </p:blipFill>
        <p:spPr>
          <a:xfrm>
            <a:off x="9628644" y="1425518"/>
            <a:ext cx="2563353" cy="2612649"/>
          </a:xfrm>
          <a:prstGeom prst="rect">
            <a:avLst/>
          </a:prstGeom>
        </p:spPr>
      </p:pic>
      <p:sp>
        <p:nvSpPr>
          <p:cNvPr id="8" name="TextBox 7">
            <a:extLst>
              <a:ext uri="{FF2B5EF4-FFF2-40B4-BE49-F238E27FC236}">
                <a16:creationId xmlns:a16="http://schemas.microsoft.com/office/drawing/2014/main" id="{21E4CFAB-1B67-46C8-EF2D-3D4FD38D6719}"/>
              </a:ext>
            </a:extLst>
          </p:cNvPr>
          <p:cNvSpPr txBox="1"/>
          <p:nvPr/>
        </p:nvSpPr>
        <p:spPr>
          <a:xfrm>
            <a:off x="5535557" y="6470074"/>
            <a:ext cx="1120883" cy="369332"/>
          </a:xfrm>
          <a:prstGeom prst="rect">
            <a:avLst/>
          </a:prstGeom>
          <a:noFill/>
        </p:spPr>
        <p:txBody>
          <a:bodyPr wrap="none" rtlCol="0">
            <a:spAutoFit/>
          </a:bodyPr>
          <a:lstStyle/>
          <a:p>
            <a:pPr algn="ctr"/>
            <a:r>
              <a:rPr lang="en-US" sz="1800" b="1" dirty="0">
                <a:solidFill>
                  <a:schemeClr val="bg1"/>
                </a:solidFill>
                <a:latin typeface="Arial" panose="020B0604020202020204" pitchFamily="34" charset="0"/>
                <a:cs typeface="Arial" panose="020B0604020202020204" pitchFamily="34" charset="0"/>
              </a:rPr>
              <a:t> MIOT.cc</a:t>
            </a:r>
          </a:p>
        </p:txBody>
      </p:sp>
      <p:pic>
        <p:nvPicPr>
          <p:cNvPr id="5" name="Picture 4" descr="A white rectangular form with black text&#10;&#10;Description automatically generated with medium confidence">
            <a:extLst>
              <a:ext uri="{FF2B5EF4-FFF2-40B4-BE49-F238E27FC236}">
                <a16:creationId xmlns:a16="http://schemas.microsoft.com/office/drawing/2014/main" id="{CE7C2CE7-9DF1-F162-7D55-39C23A5896D6}"/>
              </a:ext>
            </a:extLst>
          </p:cNvPr>
          <p:cNvPicPr>
            <a:picLocks noChangeAspect="1"/>
          </p:cNvPicPr>
          <p:nvPr/>
        </p:nvPicPr>
        <p:blipFill rotWithShape="1">
          <a:blip r:embed="rId5"/>
          <a:srcRect t="3183"/>
          <a:stretch/>
        </p:blipFill>
        <p:spPr>
          <a:xfrm>
            <a:off x="4061845" y="915023"/>
            <a:ext cx="4068306" cy="5487648"/>
          </a:xfrm>
          <a:prstGeom prst="rect">
            <a:avLst/>
          </a:prstGeom>
        </p:spPr>
      </p:pic>
    </p:spTree>
    <p:extLst>
      <p:ext uri="{BB962C8B-B14F-4D97-AF65-F5344CB8AC3E}">
        <p14:creationId xmlns:p14="http://schemas.microsoft.com/office/powerpoint/2010/main" val="1415249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4944677-A1CC-62C7-EB56-98E49D5A46B3}"/>
              </a:ext>
            </a:extLst>
          </p:cNvPr>
          <p:cNvSpPr/>
          <p:nvPr/>
        </p:nvSpPr>
        <p:spPr>
          <a:xfrm>
            <a:off x="1" y="522514"/>
            <a:ext cx="12192000" cy="6088492"/>
          </a:xfrm>
          <a:prstGeom prst="rect">
            <a:avLst/>
          </a:prstGeom>
          <a:solidFill>
            <a:srgbClr val="F8FF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1">
            <a:extLst>
              <a:ext uri="{FF2B5EF4-FFF2-40B4-BE49-F238E27FC236}">
                <a16:creationId xmlns:a16="http://schemas.microsoft.com/office/drawing/2014/main" id="{4D74A189-E059-C258-DA38-69C2DA9F86E9}"/>
              </a:ext>
            </a:extLst>
          </p:cNvPr>
          <p:cNvSpPr txBox="1">
            <a:spLocks/>
          </p:cNvSpPr>
          <p:nvPr/>
        </p:nvSpPr>
        <p:spPr>
          <a:xfrm>
            <a:off x="262759" y="2628899"/>
            <a:ext cx="11740055" cy="398210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[Add title here]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[Add authors here, as they should appear in the manuscript]</a:t>
            </a:r>
          </a:p>
          <a:p>
            <a:endParaRPr lang="en-US"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[Add Affiliations here as they should appear in the manuscript]</a:t>
            </a:r>
          </a:p>
          <a:p>
            <a:endParaRPr lang="en-US" sz="20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[Add conflicts of interest statement here]</a:t>
            </a:r>
          </a:p>
        </p:txBody>
      </p:sp>
      <p:sp>
        <p:nvSpPr>
          <p:cNvPr id="6" name="Rectangle 5">
            <a:extLst>
              <a:ext uri="{FF2B5EF4-FFF2-40B4-BE49-F238E27FC236}">
                <a16:creationId xmlns:a16="http://schemas.microsoft.com/office/drawing/2014/main" id="{6A9F6BA0-1ADC-A1D8-EB1C-5AAF9A62AA50}"/>
              </a:ext>
            </a:extLst>
          </p:cNvPr>
          <p:cNvSpPr/>
          <p:nvPr/>
        </p:nvSpPr>
        <p:spPr>
          <a:xfrm>
            <a:off x="0" y="6611007"/>
            <a:ext cx="12192000" cy="246994"/>
          </a:xfrm>
          <a:prstGeom prst="rect">
            <a:avLst/>
          </a:prstGeom>
          <a:solidFill>
            <a:srgbClr val="01CF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 MIOT.cc</a:t>
            </a:r>
          </a:p>
        </p:txBody>
      </p:sp>
      <p:pic>
        <p:nvPicPr>
          <p:cNvPr id="10" name="Picture 9" descr="A logo of a human organ&#10;&#10;Description automatically generated">
            <a:extLst>
              <a:ext uri="{FF2B5EF4-FFF2-40B4-BE49-F238E27FC236}">
                <a16:creationId xmlns:a16="http://schemas.microsoft.com/office/drawing/2014/main" id="{B45F241C-C999-A738-5A45-771EBC245B28}"/>
              </a:ext>
            </a:extLst>
          </p:cNvPr>
          <p:cNvPicPr>
            <a:picLocks noChangeAspect="1"/>
          </p:cNvPicPr>
          <p:nvPr/>
        </p:nvPicPr>
        <p:blipFill>
          <a:blip r:embed="rId2"/>
          <a:stretch>
            <a:fillRect/>
          </a:stretch>
        </p:blipFill>
        <p:spPr>
          <a:xfrm>
            <a:off x="2280577" y="540881"/>
            <a:ext cx="7277080" cy="1830164"/>
          </a:xfrm>
          <a:prstGeom prst="rect">
            <a:avLst/>
          </a:prstGeom>
        </p:spPr>
      </p:pic>
      <p:grpSp>
        <p:nvGrpSpPr>
          <p:cNvPr id="2" name="Group 1">
            <a:extLst>
              <a:ext uri="{FF2B5EF4-FFF2-40B4-BE49-F238E27FC236}">
                <a16:creationId xmlns:a16="http://schemas.microsoft.com/office/drawing/2014/main" id="{268E1D8B-7661-51FB-B3B4-6C1C209788C2}"/>
              </a:ext>
            </a:extLst>
          </p:cNvPr>
          <p:cNvGrpSpPr/>
          <p:nvPr/>
        </p:nvGrpSpPr>
        <p:grpSpPr>
          <a:xfrm>
            <a:off x="0" y="1"/>
            <a:ext cx="12192000" cy="517005"/>
            <a:chOff x="0" y="1"/>
            <a:chExt cx="12192000" cy="517005"/>
          </a:xfrm>
        </p:grpSpPr>
        <p:sp>
          <p:nvSpPr>
            <p:cNvPr id="4" name="Rectangle 3">
              <a:extLst>
                <a:ext uri="{FF2B5EF4-FFF2-40B4-BE49-F238E27FC236}">
                  <a16:creationId xmlns:a16="http://schemas.microsoft.com/office/drawing/2014/main" id="{1A8E4356-959F-949A-B340-7E16FA879583}"/>
                </a:ext>
              </a:extLst>
            </p:cNvPr>
            <p:cNvSpPr/>
            <p:nvPr/>
          </p:nvSpPr>
          <p:spPr>
            <a:xfrm>
              <a:off x="0" y="1"/>
              <a:ext cx="12192000" cy="402770"/>
            </a:xfrm>
            <a:prstGeom prst="rect">
              <a:avLst/>
            </a:prstGeom>
            <a:solidFill>
              <a:srgbClr val="12A6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Presentation Template</a:t>
              </a:r>
              <a:endParaRPr lang="en-US" sz="2400" b="1" dirty="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AB4120E1-EE5D-6603-E364-0C2528E66C97}"/>
                </a:ext>
              </a:extLst>
            </p:cNvPr>
            <p:cNvSpPr/>
            <p:nvPr/>
          </p:nvSpPr>
          <p:spPr>
            <a:xfrm>
              <a:off x="0" y="404407"/>
              <a:ext cx="12192000" cy="112599"/>
            </a:xfrm>
            <a:prstGeom prst="rect">
              <a:avLst/>
            </a:prstGeom>
            <a:solidFill>
              <a:srgbClr val="01CF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787255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845A4861-2F50-48BF-8F15-47923C9F6375}"/>
              </a:ext>
            </a:extLst>
          </p:cNvPr>
          <p:cNvSpPr txBox="1">
            <a:spLocks/>
          </p:cNvSpPr>
          <p:nvPr/>
        </p:nvSpPr>
        <p:spPr>
          <a:xfrm>
            <a:off x="262759" y="653143"/>
            <a:ext cx="11740055" cy="595786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85750" indent="-285750">
              <a:lnSpc>
                <a:spcPct val="100000"/>
              </a:lnSpc>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[The topic being addressed]</a:t>
            </a:r>
          </a:p>
          <a:p>
            <a:pPr marL="285750" indent="-285750">
              <a:lnSpc>
                <a:spcPct val="100000"/>
              </a:lnSpc>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[What is known?]</a:t>
            </a:r>
          </a:p>
          <a:p>
            <a:pPr marL="285750" indent="-285750">
              <a:lnSpc>
                <a:spcPct val="100000"/>
              </a:lnSpc>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[What is not known?]</a:t>
            </a:r>
            <a:r>
              <a:rPr lang="en-GB" dirty="0">
                <a:solidFill>
                  <a:schemeClr val="tx1"/>
                </a:solidFill>
                <a:latin typeface="Arial" panose="020B0604020202020204" pitchFamily="34" charset="0"/>
                <a:cs typeface="Arial" panose="020B0604020202020204" pitchFamily="34" charset="0"/>
              </a:rPr>
              <a:t> </a:t>
            </a:r>
            <a:endParaRPr lang="en-US" dirty="0">
              <a:solidFill>
                <a:schemeClr val="tx1"/>
              </a:solidFill>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256174CB-1444-3F8D-96E2-AFAD9CDC3073}"/>
              </a:ext>
            </a:extLst>
          </p:cNvPr>
          <p:cNvGrpSpPr/>
          <p:nvPr/>
        </p:nvGrpSpPr>
        <p:grpSpPr>
          <a:xfrm>
            <a:off x="0" y="1"/>
            <a:ext cx="12192000" cy="517005"/>
            <a:chOff x="0" y="1"/>
            <a:chExt cx="12192000" cy="517005"/>
          </a:xfrm>
        </p:grpSpPr>
        <p:sp>
          <p:nvSpPr>
            <p:cNvPr id="4" name="Rectangle 3">
              <a:extLst>
                <a:ext uri="{FF2B5EF4-FFF2-40B4-BE49-F238E27FC236}">
                  <a16:creationId xmlns:a16="http://schemas.microsoft.com/office/drawing/2014/main" id="{7317C75B-C3AE-9C13-EA7C-B77771F215D0}"/>
                </a:ext>
              </a:extLst>
            </p:cNvPr>
            <p:cNvSpPr/>
            <p:nvPr/>
          </p:nvSpPr>
          <p:spPr>
            <a:xfrm>
              <a:off x="0" y="1"/>
              <a:ext cx="12192000" cy="402770"/>
            </a:xfrm>
            <a:prstGeom prst="rect">
              <a:avLst/>
            </a:prstGeom>
            <a:solidFill>
              <a:srgbClr val="12A6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Background</a:t>
              </a:r>
              <a:r>
                <a:rPr lang="en-US" sz="2400" b="1" dirty="0">
                  <a:solidFill>
                    <a:schemeClr val="bg1"/>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7622A3E4-101B-7625-FD91-1E4B925805AA}"/>
                </a:ext>
              </a:extLst>
            </p:cNvPr>
            <p:cNvSpPr/>
            <p:nvPr/>
          </p:nvSpPr>
          <p:spPr>
            <a:xfrm>
              <a:off x="0" y="404407"/>
              <a:ext cx="12192000" cy="112599"/>
            </a:xfrm>
            <a:prstGeom prst="rect">
              <a:avLst/>
            </a:prstGeom>
            <a:solidFill>
              <a:srgbClr val="01CF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Rectangle 1">
            <a:extLst>
              <a:ext uri="{FF2B5EF4-FFF2-40B4-BE49-F238E27FC236}">
                <a16:creationId xmlns:a16="http://schemas.microsoft.com/office/drawing/2014/main" id="{E8704AF2-BA77-00AB-C52B-B222EE4B4C12}"/>
              </a:ext>
            </a:extLst>
          </p:cNvPr>
          <p:cNvSpPr/>
          <p:nvPr/>
        </p:nvSpPr>
        <p:spPr>
          <a:xfrm>
            <a:off x="0" y="6611007"/>
            <a:ext cx="12192000" cy="246994"/>
          </a:xfrm>
          <a:prstGeom prst="rect">
            <a:avLst/>
          </a:prstGeom>
          <a:solidFill>
            <a:srgbClr val="01CF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 MIOT.cc</a:t>
            </a:r>
          </a:p>
        </p:txBody>
      </p:sp>
    </p:spTree>
    <p:extLst>
      <p:ext uri="{BB962C8B-B14F-4D97-AF65-F5344CB8AC3E}">
        <p14:creationId xmlns:p14="http://schemas.microsoft.com/office/powerpoint/2010/main" val="865802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
            <a:extLst>
              <a:ext uri="{FF2B5EF4-FFF2-40B4-BE49-F238E27FC236}">
                <a16:creationId xmlns:a16="http://schemas.microsoft.com/office/drawing/2014/main" id="{82346DB5-3DE9-F1A0-F219-A3EA8CE419C1}"/>
              </a:ext>
            </a:extLst>
          </p:cNvPr>
          <p:cNvSpPr txBox="1">
            <a:spLocks/>
          </p:cNvSpPr>
          <p:nvPr/>
        </p:nvSpPr>
        <p:spPr>
          <a:xfrm>
            <a:off x="262759" y="672662"/>
            <a:ext cx="11740055" cy="593834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857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[What did you do?]</a:t>
            </a:r>
          </a:p>
          <a:p>
            <a:pPr marL="2857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Provide international expert panel recommendations.</a:t>
            </a:r>
          </a:p>
        </p:txBody>
      </p:sp>
      <p:grpSp>
        <p:nvGrpSpPr>
          <p:cNvPr id="3" name="Group 2">
            <a:extLst>
              <a:ext uri="{FF2B5EF4-FFF2-40B4-BE49-F238E27FC236}">
                <a16:creationId xmlns:a16="http://schemas.microsoft.com/office/drawing/2014/main" id="{266F9D7E-D1E8-DFA2-A53E-DDAA9687D67B}"/>
              </a:ext>
            </a:extLst>
          </p:cNvPr>
          <p:cNvGrpSpPr/>
          <p:nvPr/>
        </p:nvGrpSpPr>
        <p:grpSpPr>
          <a:xfrm>
            <a:off x="0" y="1"/>
            <a:ext cx="12192000" cy="517005"/>
            <a:chOff x="0" y="1"/>
            <a:chExt cx="12192000" cy="517005"/>
          </a:xfrm>
        </p:grpSpPr>
        <p:sp>
          <p:nvSpPr>
            <p:cNvPr id="4" name="Rectangle 3">
              <a:extLst>
                <a:ext uri="{FF2B5EF4-FFF2-40B4-BE49-F238E27FC236}">
                  <a16:creationId xmlns:a16="http://schemas.microsoft.com/office/drawing/2014/main" id="{8E90F449-D928-E90A-7974-E792EBA7D3CE}"/>
                </a:ext>
              </a:extLst>
            </p:cNvPr>
            <p:cNvSpPr/>
            <p:nvPr/>
          </p:nvSpPr>
          <p:spPr>
            <a:xfrm>
              <a:off x="0" y="1"/>
              <a:ext cx="12192000" cy="402770"/>
            </a:xfrm>
            <a:prstGeom prst="rect">
              <a:avLst/>
            </a:prstGeom>
            <a:solidFill>
              <a:srgbClr val="12A6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Objectives</a:t>
              </a:r>
              <a:r>
                <a:rPr lang="en-US" sz="2400" b="1" dirty="0">
                  <a:solidFill>
                    <a:schemeClr val="bg1"/>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7576052A-4853-313E-B903-02538AF2252E}"/>
                </a:ext>
              </a:extLst>
            </p:cNvPr>
            <p:cNvSpPr/>
            <p:nvPr/>
          </p:nvSpPr>
          <p:spPr>
            <a:xfrm>
              <a:off x="0" y="404407"/>
              <a:ext cx="12192000" cy="112599"/>
            </a:xfrm>
            <a:prstGeom prst="rect">
              <a:avLst/>
            </a:prstGeom>
            <a:solidFill>
              <a:srgbClr val="01CF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Rectangle 5">
            <a:extLst>
              <a:ext uri="{FF2B5EF4-FFF2-40B4-BE49-F238E27FC236}">
                <a16:creationId xmlns:a16="http://schemas.microsoft.com/office/drawing/2014/main" id="{F296D15B-3C0C-3E9D-0D53-BEEFCD9C7113}"/>
              </a:ext>
            </a:extLst>
          </p:cNvPr>
          <p:cNvSpPr/>
          <p:nvPr/>
        </p:nvSpPr>
        <p:spPr>
          <a:xfrm>
            <a:off x="0" y="6611007"/>
            <a:ext cx="12192000" cy="246994"/>
          </a:xfrm>
          <a:prstGeom prst="rect">
            <a:avLst/>
          </a:prstGeom>
          <a:solidFill>
            <a:srgbClr val="01CF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 MIOT.cc</a:t>
            </a:r>
          </a:p>
        </p:txBody>
      </p:sp>
    </p:spTree>
    <p:extLst>
      <p:ext uri="{BB962C8B-B14F-4D97-AF65-F5344CB8AC3E}">
        <p14:creationId xmlns:p14="http://schemas.microsoft.com/office/powerpoint/2010/main" val="4379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2E9B6E48-F94F-E859-69FF-68B87FEAAEE9}"/>
              </a:ext>
            </a:extLst>
          </p:cNvPr>
          <p:cNvSpPr txBox="1">
            <a:spLocks/>
          </p:cNvSpPr>
          <p:nvPr/>
        </p:nvSpPr>
        <p:spPr>
          <a:xfrm>
            <a:off x="252249" y="1119352"/>
            <a:ext cx="11634952" cy="506598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85750" indent="-28575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Scoping review of the literature</a:t>
            </a:r>
          </a:p>
          <a:p>
            <a:pPr marL="285750" indent="-28575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Recommendations using the simplified and modified GRADE approach</a:t>
            </a:r>
          </a:p>
          <a:p>
            <a:pPr marL="285750" indent="-28575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[You may add additional information here regarding the scoping review if you wish, such as </a:t>
            </a:r>
          </a:p>
          <a:p>
            <a:pPr marL="742950" lvl="1"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Study eligibility criteria</a:t>
            </a:r>
          </a:p>
          <a:p>
            <a:pPr marL="742950" lvl="1"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Participants</a:t>
            </a:r>
          </a:p>
          <a:p>
            <a:pPr marL="742950" lvl="1"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Interventions</a:t>
            </a:r>
          </a:p>
          <a:p>
            <a:pPr marL="742950" lvl="1"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Study appraisal and synthesis methods</a:t>
            </a:r>
          </a:p>
          <a:p>
            <a:pPr marL="742950" lvl="1"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Please keep it short, in bullet points.</a:t>
            </a:r>
            <a:r>
              <a:rPr lang="en-US" dirty="0">
                <a:solidFill>
                  <a:schemeClr val="tx1"/>
                </a:solidFill>
                <a:latin typeface="Arial" panose="020B0604020202020204" pitchFamily="34" charset="0"/>
                <a:cs typeface="Arial" panose="020B0604020202020204" pitchFamily="34" charset="0"/>
              </a:rPr>
              <a:t>]</a:t>
            </a:r>
            <a:r>
              <a:rPr lang="en-US" sz="1600" dirty="0">
                <a:solidFill>
                  <a:schemeClr val="tx1"/>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F885C037-ABB2-8486-2669-5BC086D18976}"/>
              </a:ext>
            </a:extLst>
          </p:cNvPr>
          <p:cNvSpPr txBox="1"/>
          <p:nvPr/>
        </p:nvSpPr>
        <p:spPr>
          <a:xfrm>
            <a:off x="-548640" y="-45720"/>
            <a:ext cx="184731" cy="369332"/>
          </a:xfrm>
          <a:prstGeom prst="rect">
            <a:avLst/>
          </a:prstGeom>
          <a:noFill/>
        </p:spPr>
        <p:txBody>
          <a:bodyPr wrap="none" rtlCol="0">
            <a:spAutoFit/>
          </a:bodyPr>
          <a:lstStyle/>
          <a:p>
            <a:endParaRPr lang="en-US" dirty="0"/>
          </a:p>
        </p:txBody>
      </p:sp>
      <p:grpSp>
        <p:nvGrpSpPr>
          <p:cNvPr id="6" name="Group 5">
            <a:extLst>
              <a:ext uri="{FF2B5EF4-FFF2-40B4-BE49-F238E27FC236}">
                <a16:creationId xmlns:a16="http://schemas.microsoft.com/office/drawing/2014/main" id="{F207D614-401F-7BD8-9B37-EC16E87172AB}"/>
              </a:ext>
            </a:extLst>
          </p:cNvPr>
          <p:cNvGrpSpPr/>
          <p:nvPr/>
        </p:nvGrpSpPr>
        <p:grpSpPr>
          <a:xfrm>
            <a:off x="0" y="1"/>
            <a:ext cx="12192000" cy="517005"/>
            <a:chOff x="0" y="1"/>
            <a:chExt cx="12192000" cy="517005"/>
          </a:xfrm>
        </p:grpSpPr>
        <p:sp>
          <p:nvSpPr>
            <p:cNvPr id="7" name="Rectangle 6">
              <a:extLst>
                <a:ext uri="{FF2B5EF4-FFF2-40B4-BE49-F238E27FC236}">
                  <a16:creationId xmlns:a16="http://schemas.microsoft.com/office/drawing/2014/main" id="{71BB2063-5D58-6246-7227-BB0B0BD1D2D3}"/>
                </a:ext>
              </a:extLst>
            </p:cNvPr>
            <p:cNvSpPr/>
            <p:nvPr/>
          </p:nvSpPr>
          <p:spPr>
            <a:xfrm>
              <a:off x="0" y="1"/>
              <a:ext cx="12192000" cy="402770"/>
            </a:xfrm>
            <a:prstGeom prst="rect">
              <a:avLst/>
            </a:prstGeom>
            <a:solidFill>
              <a:srgbClr val="12A6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Methods</a:t>
              </a:r>
              <a:r>
                <a:rPr lang="en-US" sz="2400" b="1" dirty="0">
                  <a:solidFill>
                    <a:schemeClr val="bg1"/>
                  </a:solidFill>
                  <a:latin typeface="Arial" panose="020B0604020202020204" pitchFamily="34" charset="0"/>
                  <a:cs typeface="Arial" panose="020B0604020202020204" pitchFamily="34" charset="0"/>
                </a:rPr>
                <a:t> </a:t>
              </a:r>
            </a:p>
          </p:txBody>
        </p:sp>
        <p:sp>
          <p:nvSpPr>
            <p:cNvPr id="9" name="Rectangle 8">
              <a:extLst>
                <a:ext uri="{FF2B5EF4-FFF2-40B4-BE49-F238E27FC236}">
                  <a16:creationId xmlns:a16="http://schemas.microsoft.com/office/drawing/2014/main" id="{03437DD3-709B-38DA-F534-2CC15EC6A430}"/>
                </a:ext>
              </a:extLst>
            </p:cNvPr>
            <p:cNvSpPr/>
            <p:nvPr/>
          </p:nvSpPr>
          <p:spPr>
            <a:xfrm>
              <a:off x="0" y="404407"/>
              <a:ext cx="12192000" cy="112599"/>
            </a:xfrm>
            <a:prstGeom prst="rect">
              <a:avLst/>
            </a:prstGeom>
            <a:solidFill>
              <a:srgbClr val="01CF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Rectangle 7">
            <a:extLst>
              <a:ext uri="{FF2B5EF4-FFF2-40B4-BE49-F238E27FC236}">
                <a16:creationId xmlns:a16="http://schemas.microsoft.com/office/drawing/2014/main" id="{CE24E26B-26BC-1638-3071-407D3ED7C39B}"/>
              </a:ext>
            </a:extLst>
          </p:cNvPr>
          <p:cNvSpPr/>
          <p:nvPr/>
        </p:nvSpPr>
        <p:spPr>
          <a:xfrm>
            <a:off x="0" y="6611007"/>
            <a:ext cx="12192000" cy="246994"/>
          </a:xfrm>
          <a:prstGeom prst="rect">
            <a:avLst/>
          </a:prstGeom>
          <a:solidFill>
            <a:srgbClr val="01CF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 MIOT.cc</a:t>
            </a:r>
          </a:p>
        </p:txBody>
      </p:sp>
    </p:spTree>
    <p:extLst>
      <p:ext uri="{BB962C8B-B14F-4D97-AF65-F5344CB8AC3E}">
        <p14:creationId xmlns:p14="http://schemas.microsoft.com/office/powerpoint/2010/main" val="53620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1ACA9484-3578-7E64-DA87-7496575EA499}"/>
              </a:ext>
            </a:extLst>
          </p:cNvPr>
          <p:cNvSpPr txBox="1">
            <a:spLocks/>
          </p:cNvSpPr>
          <p:nvPr/>
        </p:nvSpPr>
        <p:spPr>
          <a:xfrm>
            <a:off x="262759" y="661737"/>
            <a:ext cx="11648503" cy="594927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857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[Number of studies included] </a:t>
            </a:r>
          </a:p>
          <a:p>
            <a:pPr marL="2857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[Main study characteristics]</a:t>
            </a:r>
          </a:p>
          <a:p>
            <a:pPr marL="2857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[List of main outcomes assessed, examples]</a:t>
            </a:r>
          </a:p>
          <a:p>
            <a:pPr marL="1200150" lvl="2"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Overall morbidity</a:t>
            </a:r>
          </a:p>
          <a:p>
            <a:pPr marL="1200150" lvl="2"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Specific complication (e.g., biliary)</a:t>
            </a:r>
          </a:p>
          <a:p>
            <a:pPr marL="1200150" lvl="2"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Hospital stay</a:t>
            </a:r>
          </a:p>
          <a:p>
            <a:pPr marL="1200150" lvl="2"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Mortality</a:t>
            </a:r>
          </a:p>
          <a:p>
            <a:pPr marL="1200150" lvl="2"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Etc. </a:t>
            </a:r>
          </a:p>
        </p:txBody>
      </p:sp>
      <p:grpSp>
        <p:nvGrpSpPr>
          <p:cNvPr id="7" name="Group 6">
            <a:extLst>
              <a:ext uri="{FF2B5EF4-FFF2-40B4-BE49-F238E27FC236}">
                <a16:creationId xmlns:a16="http://schemas.microsoft.com/office/drawing/2014/main" id="{2238D5ED-5CCB-88E3-D8D7-CFC97E1DA932}"/>
              </a:ext>
            </a:extLst>
          </p:cNvPr>
          <p:cNvGrpSpPr/>
          <p:nvPr/>
        </p:nvGrpSpPr>
        <p:grpSpPr>
          <a:xfrm>
            <a:off x="0" y="1"/>
            <a:ext cx="12192000" cy="517005"/>
            <a:chOff x="0" y="1"/>
            <a:chExt cx="12192000" cy="517005"/>
          </a:xfrm>
        </p:grpSpPr>
        <p:sp>
          <p:nvSpPr>
            <p:cNvPr id="9" name="Rectangle 8">
              <a:extLst>
                <a:ext uri="{FF2B5EF4-FFF2-40B4-BE49-F238E27FC236}">
                  <a16:creationId xmlns:a16="http://schemas.microsoft.com/office/drawing/2014/main" id="{E4C864D2-D4C0-7AF5-8A27-510F09C0125B}"/>
                </a:ext>
              </a:extLst>
            </p:cNvPr>
            <p:cNvSpPr/>
            <p:nvPr/>
          </p:nvSpPr>
          <p:spPr>
            <a:xfrm>
              <a:off x="0" y="1"/>
              <a:ext cx="12192000" cy="402770"/>
            </a:xfrm>
            <a:prstGeom prst="rect">
              <a:avLst/>
            </a:prstGeom>
            <a:solidFill>
              <a:srgbClr val="12A6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Results</a:t>
              </a:r>
              <a:r>
                <a:rPr lang="en-US" sz="2400" b="1" dirty="0">
                  <a:solidFill>
                    <a:schemeClr val="bg1"/>
                  </a:solidFill>
                  <a:latin typeface="Arial" panose="020B0604020202020204" pitchFamily="34" charset="0"/>
                  <a:cs typeface="Arial" panose="020B0604020202020204" pitchFamily="34" charset="0"/>
                </a:rPr>
                <a:t> </a:t>
              </a:r>
            </a:p>
          </p:txBody>
        </p:sp>
        <p:sp>
          <p:nvSpPr>
            <p:cNvPr id="10" name="Rectangle 9">
              <a:extLst>
                <a:ext uri="{FF2B5EF4-FFF2-40B4-BE49-F238E27FC236}">
                  <a16:creationId xmlns:a16="http://schemas.microsoft.com/office/drawing/2014/main" id="{979EF5DB-2C60-CD4D-E30B-DD65BD8B6377}"/>
                </a:ext>
              </a:extLst>
            </p:cNvPr>
            <p:cNvSpPr/>
            <p:nvPr/>
          </p:nvSpPr>
          <p:spPr>
            <a:xfrm>
              <a:off x="0" y="404407"/>
              <a:ext cx="12192000" cy="112599"/>
            </a:xfrm>
            <a:prstGeom prst="rect">
              <a:avLst/>
            </a:prstGeom>
            <a:solidFill>
              <a:srgbClr val="01CF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Rectangle 1">
            <a:extLst>
              <a:ext uri="{FF2B5EF4-FFF2-40B4-BE49-F238E27FC236}">
                <a16:creationId xmlns:a16="http://schemas.microsoft.com/office/drawing/2014/main" id="{F78BF890-EC95-3220-6B68-45483811EEE0}"/>
              </a:ext>
            </a:extLst>
          </p:cNvPr>
          <p:cNvSpPr/>
          <p:nvPr/>
        </p:nvSpPr>
        <p:spPr>
          <a:xfrm>
            <a:off x="0" y="6611007"/>
            <a:ext cx="12192000" cy="246994"/>
          </a:xfrm>
          <a:prstGeom prst="rect">
            <a:avLst/>
          </a:prstGeom>
          <a:solidFill>
            <a:srgbClr val="01CF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 MIOT.cc</a:t>
            </a:r>
          </a:p>
        </p:txBody>
      </p:sp>
    </p:spTree>
    <p:extLst>
      <p:ext uri="{BB962C8B-B14F-4D97-AF65-F5344CB8AC3E}">
        <p14:creationId xmlns:p14="http://schemas.microsoft.com/office/powerpoint/2010/main" val="4089302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AB388F7-80D3-B0BA-EEB4-2BC9D6CA06E0}"/>
              </a:ext>
            </a:extLst>
          </p:cNvPr>
          <p:cNvGraphicFramePr>
            <a:graphicFrameLocks noGrp="1"/>
          </p:cNvGraphicFramePr>
          <p:nvPr/>
        </p:nvGraphicFramePr>
        <p:xfrm>
          <a:off x="346842" y="1398815"/>
          <a:ext cx="8495156" cy="4786661"/>
        </p:xfrm>
        <a:graphic>
          <a:graphicData uri="http://schemas.openxmlformats.org/drawingml/2006/table">
            <a:tbl>
              <a:tblPr firstRow="1" firstCol="1" bandRow="1">
                <a:tableStyleId>{5DA37D80-6434-44D0-A028-1B22A696006F}</a:tableStyleId>
              </a:tblPr>
              <a:tblGrid>
                <a:gridCol w="1330254">
                  <a:extLst>
                    <a:ext uri="{9D8B030D-6E8A-4147-A177-3AD203B41FA5}">
                      <a16:colId xmlns:a16="http://schemas.microsoft.com/office/drawing/2014/main" val="2637924246"/>
                    </a:ext>
                  </a:extLst>
                </a:gridCol>
                <a:gridCol w="2407237">
                  <a:extLst>
                    <a:ext uri="{9D8B030D-6E8A-4147-A177-3AD203B41FA5}">
                      <a16:colId xmlns:a16="http://schemas.microsoft.com/office/drawing/2014/main" val="2924805138"/>
                    </a:ext>
                  </a:extLst>
                </a:gridCol>
                <a:gridCol w="2407237">
                  <a:extLst>
                    <a:ext uri="{9D8B030D-6E8A-4147-A177-3AD203B41FA5}">
                      <a16:colId xmlns:a16="http://schemas.microsoft.com/office/drawing/2014/main" val="358078238"/>
                    </a:ext>
                  </a:extLst>
                </a:gridCol>
                <a:gridCol w="2350428">
                  <a:extLst>
                    <a:ext uri="{9D8B030D-6E8A-4147-A177-3AD203B41FA5}">
                      <a16:colId xmlns:a16="http://schemas.microsoft.com/office/drawing/2014/main" val="2775639231"/>
                    </a:ext>
                  </a:extLst>
                </a:gridCol>
              </a:tblGrid>
              <a:tr h="347851">
                <a:tc gridSpan="4">
                  <a:txBody>
                    <a:bodyPr/>
                    <a:lstStyle/>
                    <a:p>
                      <a:pPr algn="ctr"/>
                      <a:r>
                        <a:rPr lang="en-GB" sz="1600" dirty="0">
                          <a:solidFill>
                            <a:schemeClr val="tx1"/>
                          </a:solidFill>
                          <a:effectLst/>
                        </a:rPr>
                        <a:t>Summary of Findings </a:t>
                      </a:r>
                      <a:endParaRPr lang="en-GB"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365" marR="60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29719367"/>
                  </a:ext>
                </a:extLst>
              </a:tr>
              <a:tr h="318713">
                <a:tc gridSpan="3">
                  <a:txBody>
                    <a:bodyPr/>
                    <a:lstStyle/>
                    <a:p>
                      <a:pPr algn="ctr"/>
                      <a:r>
                        <a:rPr lang="en-GB" sz="1400" dirty="0">
                          <a:solidFill>
                            <a:schemeClr val="tx1"/>
                          </a:solidFill>
                          <a:effectLst/>
                        </a:rPr>
                        <a:t>Number of studies</a:t>
                      </a: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365" marR="60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alpha val="20000"/>
                      </a:schemeClr>
                    </a:solidFill>
                  </a:tcPr>
                </a:tc>
                <a:tc hMerge="1">
                  <a:txBody>
                    <a:bodyPr/>
                    <a:lstStyle/>
                    <a:p>
                      <a:endParaRPr lang="en-US"/>
                    </a:p>
                  </a:txBody>
                  <a:tcPr/>
                </a:tc>
                <a:tc hMerge="1">
                  <a:txBody>
                    <a:bodyPr/>
                    <a:lstStyle/>
                    <a:p>
                      <a:endParaRPr lang="en-US"/>
                    </a:p>
                  </a:txBody>
                  <a:tcPr/>
                </a:tc>
                <a:tc rowSpan="2">
                  <a:txBody>
                    <a:bodyPr/>
                    <a:lstStyle/>
                    <a:p>
                      <a:pPr algn="ctr"/>
                      <a:r>
                        <a:rPr lang="en-GB" sz="1400" b="1" dirty="0">
                          <a:solidFill>
                            <a:schemeClr val="tx1"/>
                          </a:solidFill>
                          <a:effectLst/>
                        </a:rPr>
                        <a:t>Quality of Evidence </a:t>
                      </a:r>
                      <a:br>
                        <a:rPr lang="en-GB" sz="1400" b="1" dirty="0">
                          <a:solidFill>
                            <a:schemeClr val="tx1"/>
                          </a:solidFill>
                          <a:effectLst/>
                        </a:rPr>
                      </a:br>
                      <a:r>
                        <a:rPr lang="en-GB" sz="1400" b="1" dirty="0">
                          <a:solidFill>
                            <a:schemeClr val="tx1"/>
                          </a:solidFill>
                          <a:effectLst/>
                        </a:rPr>
                        <a:t>(GRADE)</a:t>
                      </a: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365" marR="60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alpha val="20000"/>
                      </a:schemeClr>
                    </a:solidFill>
                  </a:tcPr>
                </a:tc>
                <a:extLst>
                  <a:ext uri="{0D108BD9-81ED-4DB2-BD59-A6C34878D82A}">
                    <a16:rowId xmlns:a16="http://schemas.microsoft.com/office/drawing/2014/main" val="952220508"/>
                  </a:ext>
                </a:extLst>
              </a:tr>
              <a:tr h="424162">
                <a:tc>
                  <a:txBody>
                    <a:bodyPr/>
                    <a:lstStyle/>
                    <a:p>
                      <a:pPr algn="ctr"/>
                      <a:r>
                        <a:rPr lang="en-GB" sz="1400" dirty="0">
                          <a:solidFill>
                            <a:schemeClr val="tx1"/>
                          </a:solidFill>
                          <a:effectLst/>
                        </a:rPr>
                        <a:t>RCT</a:t>
                      </a: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365" marR="60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b="1" dirty="0">
                          <a:solidFill>
                            <a:schemeClr val="tx1"/>
                          </a:solidFill>
                          <a:effectLst/>
                        </a:rPr>
                        <a:t>Observational</a:t>
                      </a:r>
                      <a:br>
                        <a:rPr lang="en-GB" sz="1400" b="1" dirty="0">
                          <a:solidFill>
                            <a:schemeClr val="tx1"/>
                          </a:solidFill>
                          <a:effectLst/>
                        </a:rPr>
                      </a:br>
                      <a:r>
                        <a:rPr lang="en-GB" sz="1400" b="1" dirty="0">
                          <a:solidFill>
                            <a:schemeClr val="tx1"/>
                          </a:solidFill>
                          <a:effectLst/>
                        </a:rPr>
                        <a:t>comparative</a:t>
                      </a:r>
                      <a:endParaRPr lang="en-GB" sz="1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0365" marR="60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b="1" dirty="0">
                          <a:solidFill>
                            <a:schemeClr val="tx1"/>
                          </a:solidFill>
                          <a:effectLst/>
                        </a:rPr>
                        <a:t>Observational non-comparative</a:t>
                      </a:r>
                      <a:endParaRPr lang="en-GB" sz="1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0365" marR="60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374833159"/>
                  </a:ext>
                </a:extLst>
              </a:tr>
              <a:tr h="269454">
                <a:tc gridSpan="3">
                  <a:txBody>
                    <a:bodyPr/>
                    <a:lstStyle/>
                    <a:p>
                      <a:r>
                        <a:rPr lang="en-GB" sz="1400" dirty="0">
                          <a:solidFill>
                            <a:schemeClr val="tx1"/>
                          </a:solidFill>
                          <a:effectLst/>
                        </a:rPr>
                        <a:t>Outcome 1 (e.g., Overall complication rate): [Add here]</a:t>
                      </a: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365" marR="60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alpha val="20000"/>
                      </a:schemeClr>
                    </a:solidFill>
                  </a:tcPr>
                </a:tc>
                <a:tc hMerge="1">
                  <a:txBody>
                    <a:bodyPr/>
                    <a:lstStyle/>
                    <a:p>
                      <a:endParaRPr lang="en-US"/>
                    </a:p>
                  </a:txBody>
                  <a:tcPr/>
                </a:tc>
                <a:tc hMerge="1">
                  <a:txBody>
                    <a:bodyPr/>
                    <a:lstStyle/>
                    <a:p>
                      <a:endParaRPr lang="en-US"/>
                    </a:p>
                  </a:txBody>
                  <a:tcPr/>
                </a:tc>
                <a:tc>
                  <a:txBody>
                    <a:bodyPr/>
                    <a:lstStyle/>
                    <a:p>
                      <a:r>
                        <a:rPr lang="en-GB" sz="1400" dirty="0">
                          <a:solidFill>
                            <a:schemeClr val="tx1"/>
                          </a:solidFill>
                          <a:effectLst/>
                        </a:rPr>
                        <a:t> </a:t>
                      </a: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365" marR="60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alpha val="20000"/>
                      </a:schemeClr>
                    </a:solidFill>
                  </a:tcPr>
                </a:tc>
                <a:extLst>
                  <a:ext uri="{0D108BD9-81ED-4DB2-BD59-A6C34878D82A}">
                    <a16:rowId xmlns:a16="http://schemas.microsoft.com/office/drawing/2014/main" val="2683025062"/>
                  </a:ext>
                </a:extLst>
              </a:tr>
              <a:tr h="470946">
                <a:tc>
                  <a:txBody>
                    <a:bodyPr/>
                    <a:lstStyle/>
                    <a:p>
                      <a:pPr algn="ctr"/>
                      <a:r>
                        <a:rPr lang="en-GB" sz="1400" dirty="0">
                          <a:solidFill>
                            <a:schemeClr val="tx1"/>
                          </a:solidFill>
                          <a:effectLst/>
                        </a:rPr>
                        <a:t>n </a:t>
                      </a: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365" marR="60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b="1" dirty="0">
                          <a:solidFill>
                            <a:schemeClr val="tx1"/>
                          </a:solidFill>
                          <a:effectLst/>
                        </a:rPr>
                        <a:t>n </a:t>
                      </a: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365" marR="60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b="1" dirty="0">
                          <a:solidFill>
                            <a:schemeClr val="tx1"/>
                          </a:solidFill>
                          <a:effectLst/>
                        </a:rPr>
                        <a:t> n</a:t>
                      </a: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365" marR="60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solidFill>
                            <a:schemeClr val="tx1"/>
                          </a:solidFill>
                          <a:effectLst/>
                        </a:rPr>
                        <a:t>High</a:t>
                      </a:r>
                      <a:br>
                        <a:rPr lang="en-GB" sz="1400" dirty="0">
                          <a:solidFill>
                            <a:schemeClr val="tx1"/>
                          </a:solidFill>
                          <a:effectLst/>
                        </a:rPr>
                      </a:br>
                      <a:r>
                        <a:rPr lang="en-GB" sz="1400" dirty="0">
                          <a:solidFill>
                            <a:schemeClr val="tx1"/>
                          </a:solidFill>
                          <a:effectLst/>
                        </a:rPr>
                        <a:t>●●●●</a:t>
                      </a: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365" marR="60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6840097"/>
                  </a:ext>
                </a:extLst>
              </a:tr>
              <a:tr h="253449">
                <a:tc gridSpan="3">
                  <a:txBody>
                    <a:bodyPr/>
                    <a:lstStyle/>
                    <a:p>
                      <a:r>
                        <a:rPr lang="en-GB" sz="1400" b="1" dirty="0">
                          <a:solidFill>
                            <a:schemeClr val="tx1"/>
                          </a:solidFill>
                          <a:effectLst/>
                        </a:rPr>
                        <a:t>Outcome 2 </a:t>
                      </a:r>
                      <a:r>
                        <a:rPr lang="en-GB" sz="1400" dirty="0">
                          <a:solidFill>
                            <a:schemeClr val="tx1"/>
                          </a:solidFill>
                          <a:effectLst/>
                        </a:rPr>
                        <a:t>(e.g., SFS Syndrome Rate)</a:t>
                      </a:r>
                      <a:r>
                        <a:rPr lang="en-GB" sz="1400" b="1" dirty="0">
                          <a:solidFill>
                            <a:schemeClr val="tx1"/>
                          </a:solidFill>
                          <a:effectLst/>
                        </a:rPr>
                        <a:t>: [Add here, if any]</a:t>
                      </a: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365" marR="60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alpha val="20000"/>
                      </a:schemeClr>
                    </a:solidFill>
                  </a:tcPr>
                </a:tc>
                <a:tc hMerge="1">
                  <a:txBody>
                    <a:bodyPr/>
                    <a:lstStyle/>
                    <a:p>
                      <a:endParaRPr lang="en-US"/>
                    </a:p>
                  </a:txBody>
                  <a:tcPr/>
                </a:tc>
                <a:tc hMerge="1">
                  <a:txBody>
                    <a:bodyPr/>
                    <a:lstStyle/>
                    <a:p>
                      <a:endParaRPr lang="en-US"/>
                    </a:p>
                  </a:txBody>
                  <a:tcPr/>
                </a:tc>
                <a:tc>
                  <a:txBody>
                    <a:bodyPr/>
                    <a:lstStyle/>
                    <a:p>
                      <a:r>
                        <a:rPr lang="en-GB" sz="1400" dirty="0">
                          <a:solidFill>
                            <a:schemeClr val="tx1"/>
                          </a:solidFill>
                          <a:effectLst/>
                        </a:rPr>
                        <a:t> </a:t>
                      </a: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365" marR="60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alpha val="20000"/>
                      </a:schemeClr>
                    </a:solidFill>
                  </a:tcPr>
                </a:tc>
                <a:extLst>
                  <a:ext uri="{0D108BD9-81ED-4DB2-BD59-A6C34878D82A}">
                    <a16:rowId xmlns:a16="http://schemas.microsoft.com/office/drawing/2014/main" val="2277209583"/>
                  </a:ext>
                </a:extLst>
              </a:tr>
              <a:tr h="426720">
                <a:tc>
                  <a:txBody>
                    <a:bodyPr/>
                    <a:lstStyle/>
                    <a:p>
                      <a:pPr algn="ctr"/>
                      <a:r>
                        <a:rPr lang="en-GB" sz="1400" dirty="0">
                          <a:solidFill>
                            <a:schemeClr val="tx1"/>
                          </a:solidFill>
                          <a:effectLst/>
                        </a:rPr>
                        <a:t>n </a:t>
                      </a: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365" marR="60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b="1" dirty="0">
                          <a:solidFill>
                            <a:schemeClr val="tx1"/>
                          </a:solidFill>
                          <a:effectLst/>
                        </a:rPr>
                        <a:t>n </a:t>
                      </a: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365" marR="60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b="1" dirty="0">
                          <a:solidFill>
                            <a:schemeClr val="tx1"/>
                          </a:solidFill>
                          <a:effectLst/>
                        </a:rPr>
                        <a:t> n</a:t>
                      </a: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365" marR="60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solidFill>
                            <a:schemeClr val="tx1"/>
                          </a:solidFill>
                          <a:effectLst/>
                        </a:rPr>
                        <a:t>Moderate</a:t>
                      </a:r>
                      <a:br>
                        <a:rPr lang="en-GB" sz="1400" dirty="0">
                          <a:solidFill>
                            <a:schemeClr val="tx1"/>
                          </a:solidFill>
                          <a:effectLst/>
                        </a:rPr>
                      </a:br>
                      <a:r>
                        <a:rPr lang="en-GB" sz="1400" dirty="0">
                          <a:solidFill>
                            <a:schemeClr val="tx1"/>
                          </a:solidFill>
                          <a:effectLst/>
                        </a:rPr>
                        <a:t>●●●○</a:t>
                      </a: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365" marR="60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763118"/>
                  </a:ext>
                </a:extLst>
              </a:tr>
              <a:tr h="289075">
                <a:tc gridSpan="3">
                  <a:txBody>
                    <a:bodyPr/>
                    <a:lstStyle/>
                    <a:p>
                      <a:r>
                        <a:rPr lang="en-GB" sz="1400" b="1" dirty="0">
                          <a:solidFill>
                            <a:schemeClr val="tx1"/>
                          </a:solidFill>
                          <a:effectLst/>
                        </a:rPr>
                        <a:t>Outcome 3 (e.g., mortality rate: [Add here, if any]</a:t>
                      </a: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365" marR="60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alpha val="20000"/>
                      </a:schemeClr>
                    </a:solidFill>
                  </a:tcPr>
                </a:tc>
                <a:tc hMerge="1">
                  <a:txBody>
                    <a:bodyPr/>
                    <a:lstStyle/>
                    <a:p>
                      <a:endParaRPr lang="en-US"/>
                    </a:p>
                  </a:txBody>
                  <a:tcPr/>
                </a:tc>
                <a:tc hMerge="1">
                  <a:txBody>
                    <a:bodyPr/>
                    <a:lstStyle/>
                    <a:p>
                      <a:endParaRPr lang="en-US"/>
                    </a:p>
                  </a:txBody>
                  <a:tcPr/>
                </a:tc>
                <a:tc>
                  <a:txBody>
                    <a:bodyPr/>
                    <a:lstStyle/>
                    <a:p>
                      <a:r>
                        <a:rPr lang="en-GB" sz="1400" dirty="0">
                          <a:solidFill>
                            <a:schemeClr val="tx1"/>
                          </a:solidFill>
                          <a:effectLst/>
                        </a:rPr>
                        <a:t> </a:t>
                      </a: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365" marR="60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alpha val="20000"/>
                      </a:schemeClr>
                    </a:solidFill>
                  </a:tcPr>
                </a:tc>
                <a:extLst>
                  <a:ext uri="{0D108BD9-81ED-4DB2-BD59-A6C34878D82A}">
                    <a16:rowId xmlns:a16="http://schemas.microsoft.com/office/drawing/2014/main" val="3796584343"/>
                  </a:ext>
                </a:extLst>
              </a:tr>
              <a:tr h="509847">
                <a:tc>
                  <a:txBody>
                    <a:bodyPr/>
                    <a:lstStyle/>
                    <a:p>
                      <a:pPr algn="ctr"/>
                      <a:r>
                        <a:rPr lang="en-GB" sz="1400" dirty="0">
                          <a:solidFill>
                            <a:schemeClr val="tx1"/>
                          </a:solidFill>
                          <a:effectLst/>
                        </a:rPr>
                        <a:t>n </a:t>
                      </a: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365" marR="60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b="1" dirty="0">
                          <a:solidFill>
                            <a:schemeClr val="tx1"/>
                          </a:solidFill>
                          <a:effectLst/>
                        </a:rPr>
                        <a:t>n </a:t>
                      </a: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365" marR="60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b="1" dirty="0">
                          <a:solidFill>
                            <a:schemeClr val="tx1"/>
                          </a:solidFill>
                          <a:effectLst/>
                        </a:rPr>
                        <a:t> n</a:t>
                      </a: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365" marR="60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solidFill>
                            <a:schemeClr val="tx1"/>
                          </a:solidFill>
                          <a:effectLst/>
                        </a:rPr>
                        <a:t>Low</a:t>
                      </a:r>
                      <a:br>
                        <a:rPr lang="en-GB" sz="1400" dirty="0">
                          <a:solidFill>
                            <a:schemeClr val="tx1"/>
                          </a:solidFill>
                          <a:effectLst/>
                        </a:rPr>
                      </a:br>
                      <a:r>
                        <a:rPr lang="en-GB" sz="1400" dirty="0">
                          <a:solidFill>
                            <a:schemeClr val="tx1"/>
                          </a:solidFill>
                          <a:effectLst/>
                        </a:rPr>
                        <a:t>●●○○</a:t>
                      </a: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365" marR="60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2267582"/>
                  </a:ext>
                </a:extLst>
              </a:tr>
              <a:tr h="274598">
                <a:tc gridSpan="3">
                  <a:txBody>
                    <a:bodyPr/>
                    <a:lstStyle/>
                    <a:p>
                      <a:r>
                        <a:rPr lang="en-GB" sz="1400" b="1" dirty="0">
                          <a:solidFill>
                            <a:schemeClr val="tx1"/>
                          </a:solidFill>
                          <a:effectLst/>
                        </a:rPr>
                        <a:t>Outcome 4: [Add here, if any]</a:t>
                      </a: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365" marR="60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alpha val="20000"/>
                      </a:schemeClr>
                    </a:solidFill>
                  </a:tcPr>
                </a:tc>
                <a:tc hMerge="1">
                  <a:txBody>
                    <a:bodyPr/>
                    <a:lstStyle/>
                    <a:p>
                      <a:endParaRPr lang="en-US"/>
                    </a:p>
                  </a:txBody>
                  <a:tcPr/>
                </a:tc>
                <a:tc hMerge="1">
                  <a:txBody>
                    <a:bodyPr/>
                    <a:lstStyle/>
                    <a:p>
                      <a:endParaRPr lang="en-US"/>
                    </a:p>
                  </a:txBody>
                  <a:tcPr/>
                </a:tc>
                <a:tc>
                  <a:txBody>
                    <a:bodyPr/>
                    <a:lstStyle/>
                    <a:p>
                      <a:r>
                        <a:rPr lang="en-GB" sz="1400" dirty="0">
                          <a:solidFill>
                            <a:schemeClr val="tx1"/>
                          </a:solidFill>
                          <a:effectLst/>
                        </a:rPr>
                        <a:t> </a:t>
                      </a: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365" marR="60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alpha val="20000"/>
                      </a:schemeClr>
                    </a:solidFill>
                  </a:tcPr>
                </a:tc>
                <a:extLst>
                  <a:ext uri="{0D108BD9-81ED-4DB2-BD59-A6C34878D82A}">
                    <a16:rowId xmlns:a16="http://schemas.microsoft.com/office/drawing/2014/main" val="1290022477"/>
                  </a:ext>
                </a:extLst>
              </a:tr>
              <a:tr h="509846">
                <a:tc>
                  <a:txBody>
                    <a:bodyPr/>
                    <a:lstStyle/>
                    <a:p>
                      <a:pPr algn="ctr"/>
                      <a:r>
                        <a:rPr lang="en-GB" sz="1400" dirty="0">
                          <a:solidFill>
                            <a:schemeClr val="tx1"/>
                          </a:solidFill>
                          <a:effectLst/>
                        </a:rPr>
                        <a:t>n </a:t>
                      </a: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365" marR="60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b="1" dirty="0">
                          <a:solidFill>
                            <a:schemeClr val="tx1"/>
                          </a:solidFill>
                          <a:effectLst/>
                        </a:rPr>
                        <a:t>n </a:t>
                      </a: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365" marR="60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b="1" dirty="0">
                          <a:solidFill>
                            <a:schemeClr val="tx1"/>
                          </a:solidFill>
                          <a:effectLst/>
                        </a:rPr>
                        <a:t> n</a:t>
                      </a: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365" marR="60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solidFill>
                            <a:schemeClr val="tx1"/>
                          </a:solidFill>
                          <a:effectLst/>
                        </a:rPr>
                        <a:t>Low</a:t>
                      </a:r>
                      <a:br>
                        <a:rPr lang="en-GB" sz="1400" dirty="0">
                          <a:solidFill>
                            <a:schemeClr val="tx1"/>
                          </a:solidFill>
                          <a:effectLst/>
                        </a:rPr>
                      </a:br>
                      <a:r>
                        <a:rPr lang="en-GB" sz="1400" dirty="0">
                          <a:solidFill>
                            <a:schemeClr val="tx1"/>
                          </a:solidFill>
                          <a:effectLst/>
                        </a:rPr>
                        <a:t>●●○○</a:t>
                      </a: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365" marR="60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85244352"/>
                  </a:ext>
                </a:extLst>
              </a:tr>
              <a:tr h="262722">
                <a:tc gridSpan="3">
                  <a:txBody>
                    <a:bodyPr/>
                    <a:lstStyle/>
                    <a:p>
                      <a:r>
                        <a:rPr lang="en-GB" sz="1400" b="1" dirty="0">
                          <a:solidFill>
                            <a:schemeClr val="tx1"/>
                          </a:solidFill>
                          <a:effectLst/>
                        </a:rPr>
                        <a:t>Outcome 5: [Add here, if any]</a:t>
                      </a: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365" marR="60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alpha val="20000"/>
                      </a:schemeClr>
                    </a:solidFill>
                  </a:tcPr>
                </a:tc>
                <a:tc hMerge="1">
                  <a:txBody>
                    <a:bodyPr/>
                    <a:lstStyle/>
                    <a:p>
                      <a:endParaRPr lang="en-US"/>
                    </a:p>
                  </a:txBody>
                  <a:tcPr/>
                </a:tc>
                <a:tc hMerge="1">
                  <a:txBody>
                    <a:bodyPr/>
                    <a:lstStyle/>
                    <a:p>
                      <a:endParaRPr lang="en-US"/>
                    </a:p>
                  </a:txBody>
                  <a:tcPr/>
                </a:tc>
                <a:tc>
                  <a:txBody>
                    <a:bodyPr/>
                    <a:lstStyle/>
                    <a:p>
                      <a:r>
                        <a:rPr lang="en-GB" sz="1400" dirty="0">
                          <a:solidFill>
                            <a:schemeClr val="tx1"/>
                          </a:solidFill>
                          <a:effectLst/>
                        </a:rPr>
                        <a:t> </a:t>
                      </a: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365" marR="60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alpha val="20000"/>
                      </a:schemeClr>
                    </a:solidFill>
                  </a:tcPr>
                </a:tc>
                <a:extLst>
                  <a:ext uri="{0D108BD9-81ED-4DB2-BD59-A6C34878D82A}">
                    <a16:rowId xmlns:a16="http://schemas.microsoft.com/office/drawing/2014/main" val="3386834344"/>
                  </a:ext>
                </a:extLst>
              </a:tr>
              <a:tr h="361821">
                <a:tc>
                  <a:txBody>
                    <a:bodyPr/>
                    <a:lstStyle/>
                    <a:p>
                      <a:pPr algn="ctr"/>
                      <a:r>
                        <a:rPr lang="en-GB" sz="1400" dirty="0">
                          <a:solidFill>
                            <a:schemeClr val="tx1"/>
                          </a:solidFill>
                          <a:effectLst/>
                        </a:rPr>
                        <a:t>n </a:t>
                      </a: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365" marR="60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b="1" dirty="0">
                          <a:solidFill>
                            <a:schemeClr val="tx1"/>
                          </a:solidFill>
                          <a:effectLst/>
                        </a:rPr>
                        <a:t>n </a:t>
                      </a: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365" marR="60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b="1" dirty="0">
                          <a:solidFill>
                            <a:schemeClr val="tx1"/>
                          </a:solidFill>
                          <a:effectLst/>
                        </a:rPr>
                        <a:t> n</a:t>
                      </a: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365" marR="60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solidFill>
                            <a:schemeClr val="tx1"/>
                          </a:solidFill>
                          <a:effectLst/>
                        </a:rPr>
                        <a:t>Very low</a:t>
                      </a:r>
                      <a:br>
                        <a:rPr lang="en-GB" sz="1400" dirty="0">
                          <a:solidFill>
                            <a:schemeClr val="tx1"/>
                          </a:solidFill>
                          <a:effectLst/>
                        </a:rPr>
                      </a:br>
                      <a:r>
                        <a:rPr lang="en-GB" sz="1400" dirty="0">
                          <a:solidFill>
                            <a:schemeClr val="tx1"/>
                          </a:solidFill>
                          <a:effectLst/>
                        </a:rPr>
                        <a:t>●○○○</a:t>
                      </a: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365" marR="60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5631067"/>
                  </a:ext>
                </a:extLst>
              </a:tr>
            </a:tbl>
          </a:graphicData>
        </a:graphic>
      </p:graphicFrame>
      <p:sp>
        <p:nvSpPr>
          <p:cNvPr id="4" name="TextBox 3">
            <a:extLst>
              <a:ext uri="{FF2B5EF4-FFF2-40B4-BE49-F238E27FC236}">
                <a16:creationId xmlns:a16="http://schemas.microsoft.com/office/drawing/2014/main" id="{373E92AC-E9D2-87F4-F7A0-3A5B78C00E62}"/>
              </a:ext>
            </a:extLst>
          </p:cNvPr>
          <p:cNvSpPr txBox="1"/>
          <p:nvPr/>
        </p:nvSpPr>
        <p:spPr>
          <a:xfrm>
            <a:off x="252249" y="954934"/>
            <a:ext cx="9785692"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Study outcomes table (</a:t>
            </a:r>
            <a:r>
              <a:rPr lang="en-GB" b="1" dirty="0">
                <a:latin typeface="Arial" panose="020B0604020202020204" pitchFamily="34" charset="0"/>
                <a:cs typeface="Arial" panose="020B0604020202020204" pitchFamily="34" charset="0"/>
              </a:rPr>
              <a:t>optional</a:t>
            </a:r>
            <a:r>
              <a:rPr lang="en-GB" dirty="0">
                <a:latin typeface="Arial" panose="020B0604020202020204" pitchFamily="34" charset="0"/>
                <a:cs typeface="Arial" panose="020B0604020202020204" pitchFamily="34" charset="0"/>
              </a:rPr>
              <a:t>, if you wish you may present the findings in a different format)</a:t>
            </a:r>
          </a:p>
        </p:txBody>
      </p:sp>
      <p:sp>
        <p:nvSpPr>
          <p:cNvPr id="6" name="TextBox 5">
            <a:extLst>
              <a:ext uri="{FF2B5EF4-FFF2-40B4-BE49-F238E27FC236}">
                <a16:creationId xmlns:a16="http://schemas.microsoft.com/office/drawing/2014/main" id="{150B6394-D39B-1B30-1726-901F25AA0371}"/>
              </a:ext>
            </a:extLst>
          </p:cNvPr>
          <p:cNvSpPr txBox="1"/>
          <p:nvPr/>
        </p:nvSpPr>
        <p:spPr>
          <a:xfrm>
            <a:off x="9191500" y="1600035"/>
            <a:ext cx="2660073" cy="2862322"/>
          </a:xfrm>
          <a:prstGeom prst="rect">
            <a:avLst/>
          </a:prstGeom>
          <a:noFill/>
        </p:spPr>
        <p:txBody>
          <a:bodyPr wrap="square" rtlCol="0">
            <a:spAutoFit/>
          </a:bodyPr>
          <a:lstStyle/>
          <a:p>
            <a:r>
              <a:rPr lang="en-GB" i="1" dirty="0">
                <a:solidFill>
                  <a:schemeClr val="bg1">
                    <a:lumMod val="50000"/>
                  </a:schemeClr>
                </a:solidFill>
              </a:rPr>
              <a:t>[Please feel free to comment regarding the effect, limitations, inconsistency, indirectness, imprecision, and publication bias verbally when describing the Quality of Evidence if you wish.]</a:t>
            </a:r>
          </a:p>
          <a:p>
            <a:endParaRPr lang="en-GB" dirty="0"/>
          </a:p>
        </p:txBody>
      </p:sp>
      <p:grpSp>
        <p:nvGrpSpPr>
          <p:cNvPr id="9" name="Group 8">
            <a:extLst>
              <a:ext uri="{FF2B5EF4-FFF2-40B4-BE49-F238E27FC236}">
                <a16:creationId xmlns:a16="http://schemas.microsoft.com/office/drawing/2014/main" id="{C937D71E-ED1C-CB6C-5FCC-04C3E5429B06}"/>
              </a:ext>
            </a:extLst>
          </p:cNvPr>
          <p:cNvGrpSpPr/>
          <p:nvPr/>
        </p:nvGrpSpPr>
        <p:grpSpPr>
          <a:xfrm>
            <a:off x="0" y="1"/>
            <a:ext cx="12192000" cy="517005"/>
            <a:chOff x="0" y="1"/>
            <a:chExt cx="12192000" cy="517005"/>
          </a:xfrm>
        </p:grpSpPr>
        <p:sp>
          <p:nvSpPr>
            <p:cNvPr id="10" name="Rectangle 9">
              <a:extLst>
                <a:ext uri="{FF2B5EF4-FFF2-40B4-BE49-F238E27FC236}">
                  <a16:creationId xmlns:a16="http://schemas.microsoft.com/office/drawing/2014/main" id="{17944326-F529-9AD9-EBF0-CBAB2465B926}"/>
                </a:ext>
              </a:extLst>
            </p:cNvPr>
            <p:cNvSpPr/>
            <p:nvPr/>
          </p:nvSpPr>
          <p:spPr>
            <a:xfrm>
              <a:off x="0" y="1"/>
              <a:ext cx="12192000" cy="402770"/>
            </a:xfrm>
            <a:prstGeom prst="rect">
              <a:avLst/>
            </a:prstGeom>
            <a:solidFill>
              <a:srgbClr val="12A6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Results</a:t>
              </a:r>
              <a:r>
                <a:rPr lang="en-US" sz="2400" b="1" dirty="0">
                  <a:solidFill>
                    <a:schemeClr val="bg1"/>
                  </a:solidFill>
                  <a:latin typeface="Arial" panose="020B0604020202020204" pitchFamily="34" charset="0"/>
                  <a:cs typeface="Arial" panose="020B0604020202020204" pitchFamily="34" charset="0"/>
                </a:rPr>
                <a:t> </a:t>
              </a:r>
            </a:p>
          </p:txBody>
        </p:sp>
        <p:sp>
          <p:nvSpPr>
            <p:cNvPr id="11" name="Rectangle 10">
              <a:extLst>
                <a:ext uri="{FF2B5EF4-FFF2-40B4-BE49-F238E27FC236}">
                  <a16:creationId xmlns:a16="http://schemas.microsoft.com/office/drawing/2014/main" id="{2B7272AE-9ED4-B350-8F0A-5A1B01303C5C}"/>
                </a:ext>
              </a:extLst>
            </p:cNvPr>
            <p:cNvSpPr/>
            <p:nvPr/>
          </p:nvSpPr>
          <p:spPr>
            <a:xfrm>
              <a:off x="0" y="404407"/>
              <a:ext cx="12192000" cy="112599"/>
            </a:xfrm>
            <a:prstGeom prst="rect">
              <a:avLst/>
            </a:prstGeom>
            <a:solidFill>
              <a:srgbClr val="01CF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Rectangle 1">
            <a:extLst>
              <a:ext uri="{FF2B5EF4-FFF2-40B4-BE49-F238E27FC236}">
                <a16:creationId xmlns:a16="http://schemas.microsoft.com/office/drawing/2014/main" id="{BF06AEEB-7235-4724-95E8-F1D99B22D0C0}"/>
              </a:ext>
            </a:extLst>
          </p:cNvPr>
          <p:cNvSpPr/>
          <p:nvPr/>
        </p:nvSpPr>
        <p:spPr>
          <a:xfrm>
            <a:off x="0" y="6611007"/>
            <a:ext cx="12192000" cy="246994"/>
          </a:xfrm>
          <a:prstGeom prst="rect">
            <a:avLst/>
          </a:prstGeom>
          <a:solidFill>
            <a:srgbClr val="01CF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 MIOT.cc</a:t>
            </a:r>
          </a:p>
        </p:txBody>
      </p:sp>
    </p:spTree>
    <p:extLst>
      <p:ext uri="{BB962C8B-B14F-4D97-AF65-F5344CB8AC3E}">
        <p14:creationId xmlns:p14="http://schemas.microsoft.com/office/powerpoint/2010/main" val="2125416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98D22C-6D18-2800-70F4-C34DE7B74076}"/>
              </a:ext>
            </a:extLst>
          </p:cNvPr>
          <p:cNvSpPr txBox="1"/>
          <p:nvPr/>
        </p:nvSpPr>
        <p:spPr>
          <a:xfrm>
            <a:off x="252249" y="690244"/>
            <a:ext cx="6250429"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Study outcome 1 (</a:t>
            </a:r>
            <a:r>
              <a:rPr lang="en-GB" b="1" dirty="0">
                <a:latin typeface="Arial" panose="020B0604020202020204" pitchFamily="34" charset="0"/>
                <a:cs typeface="Arial" panose="020B0604020202020204" pitchFamily="34" charset="0"/>
              </a:rPr>
              <a:t>optional</a:t>
            </a:r>
            <a:r>
              <a:rPr lang="en-GB" dirty="0">
                <a:latin typeface="Arial" panose="020B0604020202020204" pitchFamily="34" charset="0"/>
                <a:cs typeface="Arial" panose="020B0604020202020204" pitchFamily="34" charset="0"/>
              </a:rPr>
              <a:t>) (e.g. Overall complication rate) </a:t>
            </a:r>
          </a:p>
        </p:txBody>
      </p:sp>
      <p:graphicFrame>
        <p:nvGraphicFramePr>
          <p:cNvPr id="5" name="Table 4">
            <a:extLst>
              <a:ext uri="{FF2B5EF4-FFF2-40B4-BE49-F238E27FC236}">
                <a16:creationId xmlns:a16="http://schemas.microsoft.com/office/drawing/2014/main" id="{A19DE7AE-9B18-E642-D833-9437543F42B3}"/>
              </a:ext>
            </a:extLst>
          </p:cNvPr>
          <p:cNvGraphicFramePr>
            <a:graphicFrameLocks noGrp="1"/>
          </p:cNvGraphicFramePr>
          <p:nvPr/>
        </p:nvGraphicFramePr>
        <p:xfrm>
          <a:off x="346842" y="1083326"/>
          <a:ext cx="11684048" cy="4574061"/>
        </p:xfrm>
        <a:graphic>
          <a:graphicData uri="http://schemas.openxmlformats.org/drawingml/2006/table">
            <a:tbl>
              <a:tblPr firstRow="1" firstCol="1" bandRow="1">
                <a:tableStyleId>{0E3FDE45-AF77-4B5C-9715-49D594BDF05E}</a:tableStyleId>
              </a:tblPr>
              <a:tblGrid>
                <a:gridCol w="5671389">
                  <a:extLst>
                    <a:ext uri="{9D8B030D-6E8A-4147-A177-3AD203B41FA5}">
                      <a16:colId xmlns:a16="http://schemas.microsoft.com/office/drawing/2014/main" val="3784827417"/>
                    </a:ext>
                  </a:extLst>
                </a:gridCol>
                <a:gridCol w="1306709">
                  <a:extLst>
                    <a:ext uri="{9D8B030D-6E8A-4147-A177-3AD203B41FA5}">
                      <a16:colId xmlns:a16="http://schemas.microsoft.com/office/drawing/2014/main" val="274774756"/>
                    </a:ext>
                  </a:extLst>
                </a:gridCol>
                <a:gridCol w="1306709">
                  <a:extLst>
                    <a:ext uri="{9D8B030D-6E8A-4147-A177-3AD203B41FA5}">
                      <a16:colId xmlns:a16="http://schemas.microsoft.com/office/drawing/2014/main" val="3658830447"/>
                    </a:ext>
                  </a:extLst>
                </a:gridCol>
                <a:gridCol w="3399241">
                  <a:extLst>
                    <a:ext uri="{9D8B030D-6E8A-4147-A177-3AD203B41FA5}">
                      <a16:colId xmlns:a16="http://schemas.microsoft.com/office/drawing/2014/main" val="1685674810"/>
                    </a:ext>
                  </a:extLst>
                </a:gridCol>
              </a:tblGrid>
              <a:tr h="306422">
                <a:tc gridSpan="4">
                  <a:txBody>
                    <a:bodyPr/>
                    <a:lstStyle/>
                    <a:p>
                      <a:r>
                        <a:rPr lang="en-GB" sz="1400" b="1" dirty="0">
                          <a:solidFill>
                            <a:schemeClr val="tx1"/>
                          </a:solidFill>
                          <a:effectLst/>
                        </a:rPr>
                        <a:t>Question: [Add the question allocated to your panel here]</a:t>
                      </a: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8774" marR="38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62867669"/>
                  </a:ext>
                </a:extLst>
              </a:tr>
              <a:tr h="201594">
                <a:tc rowSpan="2">
                  <a:txBody>
                    <a:bodyPr/>
                    <a:lstStyle/>
                    <a:p>
                      <a:r>
                        <a:rPr lang="en-GB" sz="1400" b="1" dirty="0">
                          <a:solidFill>
                            <a:schemeClr val="tx1"/>
                          </a:solidFill>
                          <a:effectLst/>
                        </a:rPr>
                        <a:t>Decision domain</a:t>
                      </a: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8774" marR="38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GB" sz="1400" b="1" dirty="0">
                          <a:solidFill>
                            <a:schemeClr val="tx1"/>
                          </a:solidFill>
                          <a:effectLst/>
                        </a:rPr>
                        <a:t>Judgement</a:t>
                      </a: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8774" marR="38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rowSpan="2">
                  <a:txBody>
                    <a:bodyPr/>
                    <a:lstStyle/>
                    <a:p>
                      <a:pPr algn="ctr"/>
                      <a:r>
                        <a:rPr lang="en-GB" sz="1400" b="1" dirty="0">
                          <a:solidFill>
                            <a:schemeClr val="tx1"/>
                          </a:solidFill>
                          <a:effectLst/>
                        </a:rPr>
                        <a:t>Reason for Judgement</a:t>
                      </a: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8774" marR="38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8186335"/>
                  </a:ext>
                </a:extLst>
              </a:tr>
              <a:tr h="185466">
                <a:tc vMerge="1">
                  <a:txBody>
                    <a:bodyPr/>
                    <a:lstStyle/>
                    <a:p>
                      <a:endParaRPr lang="en-US"/>
                    </a:p>
                  </a:txBody>
                  <a:tcPr/>
                </a:tc>
                <a:tc>
                  <a:txBody>
                    <a:bodyPr/>
                    <a:lstStyle/>
                    <a:p>
                      <a:pPr algn="ctr"/>
                      <a:r>
                        <a:rPr lang="en-GB" sz="1400" b="1" dirty="0">
                          <a:solidFill>
                            <a:schemeClr val="tx1"/>
                          </a:solidFill>
                          <a:effectLst/>
                        </a:rPr>
                        <a:t>Yes</a:t>
                      </a: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8774" marR="38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1" dirty="0">
                          <a:solidFill>
                            <a:schemeClr val="tx1"/>
                          </a:solidFill>
                          <a:effectLst/>
                        </a:rPr>
                        <a:t>No</a:t>
                      </a: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8774" marR="38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4143226404"/>
                  </a:ext>
                </a:extLst>
              </a:tr>
              <a:tr h="902669">
                <a:tc>
                  <a:txBody>
                    <a:bodyPr/>
                    <a:lstStyle/>
                    <a:p>
                      <a:r>
                        <a:rPr lang="en-GB" sz="1400" b="1" dirty="0">
                          <a:solidFill>
                            <a:schemeClr val="tx1"/>
                          </a:solidFill>
                          <a:effectLst/>
                        </a:rPr>
                        <a:t>Estimated effects: </a:t>
                      </a:r>
                    </a:p>
                    <a:p>
                      <a:r>
                        <a:rPr lang="en-GB" sz="1200" b="1" dirty="0">
                          <a:solidFill>
                            <a:schemeClr val="tx1"/>
                          </a:solidFill>
                          <a:effectLst/>
                        </a:rPr>
                        <a:t>Balance between desirable and undesirable outcomes?</a:t>
                      </a:r>
                      <a:endPar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8774" marR="38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alpha val="20000"/>
                      </a:schemeClr>
                    </a:solidFill>
                  </a:tcPr>
                </a:tc>
                <a:tc>
                  <a:txBody>
                    <a:bodyPr/>
                    <a:lstStyle/>
                    <a:p>
                      <a:pPr algn="ctr"/>
                      <a:r>
                        <a:rPr lang="en-GB" sz="2000" dirty="0">
                          <a:solidFill>
                            <a:schemeClr val="tx1"/>
                          </a:solidFill>
                          <a:effectLst/>
                        </a:rPr>
                        <a:t>✓</a:t>
                      </a:r>
                      <a:endParaRPr lang="en-GB"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8774" marR="38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alpha val="20000"/>
                      </a:schemeClr>
                    </a:solidFill>
                  </a:tcPr>
                </a:tc>
                <a:tc>
                  <a:txBody>
                    <a:bodyPr/>
                    <a:lstStyle/>
                    <a:p>
                      <a:r>
                        <a:rPr lang="en-GB" sz="2000" dirty="0">
                          <a:solidFill>
                            <a:schemeClr val="tx1"/>
                          </a:solidFill>
                          <a:effectLst/>
                        </a:rPr>
                        <a:t> </a:t>
                      </a:r>
                      <a:endParaRPr lang="en-GB"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8774" marR="38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alpha val="2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effectLst/>
                          <a:latin typeface="Arial" panose="020B0604020202020204" pitchFamily="34" charset="0"/>
                          <a:cs typeface="Arial" panose="020B0604020202020204" pitchFamily="34" charset="0"/>
                        </a:rPr>
                        <a:t>Most case reports did not report deaths, and only the larger studies reported </a:t>
                      </a:r>
                      <a:r>
                        <a:rPr lang="en-GB" sz="1100" dirty="0" err="1">
                          <a:solidFill>
                            <a:schemeClr val="tx1"/>
                          </a:solidFill>
                          <a:effectLst/>
                          <a:latin typeface="Arial" panose="020B0604020202020204" pitchFamily="34" charset="0"/>
                          <a:cs typeface="Arial" panose="020B0604020202020204" pitchFamily="34" charset="0"/>
                        </a:rPr>
                        <a:t>unfavorable</a:t>
                      </a:r>
                      <a:r>
                        <a:rPr lang="en-GB" sz="1100" dirty="0">
                          <a:solidFill>
                            <a:schemeClr val="tx1"/>
                          </a:solidFill>
                          <a:effectLst/>
                          <a:latin typeface="Arial" panose="020B0604020202020204" pitchFamily="34" charset="0"/>
                          <a:cs typeface="Arial" panose="020B0604020202020204" pitchFamily="34" charset="0"/>
                        </a:rPr>
                        <a:t> outcomes. This indicates a generally </a:t>
                      </a:r>
                      <a:r>
                        <a:rPr lang="en-GB" sz="1100" dirty="0" err="1">
                          <a:solidFill>
                            <a:schemeClr val="tx1"/>
                          </a:solidFill>
                          <a:effectLst/>
                          <a:latin typeface="Arial" panose="020B0604020202020204" pitchFamily="34" charset="0"/>
                          <a:cs typeface="Arial" panose="020B0604020202020204" pitchFamily="34" charset="0"/>
                        </a:rPr>
                        <a:t>favorable</a:t>
                      </a:r>
                      <a:r>
                        <a:rPr lang="en-GB" sz="1100" dirty="0">
                          <a:solidFill>
                            <a:schemeClr val="tx1"/>
                          </a:solidFill>
                          <a:effectLst/>
                          <a:latin typeface="Arial" panose="020B0604020202020204" pitchFamily="34" charset="0"/>
                          <a:cs typeface="Arial" panose="020B0604020202020204" pitchFamily="34" charset="0"/>
                        </a:rPr>
                        <a:t> balance, although larger studies and registries need further examination </a:t>
                      </a:r>
                      <a:endParaRPr lang="en-GB"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8774" marR="38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alpha val="20000"/>
                      </a:schemeClr>
                    </a:solidFill>
                  </a:tcPr>
                </a:tc>
                <a:extLst>
                  <a:ext uri="{0D108BD9-81ED-4DB2-BD59-A6C34878D82A}">
                    <a16:rowId xmlns:a16="http://schemas.microsoft.com/office/drawing/2014/main" val="1652459666"/>
                  </a:ext>
                </a:extLst>
              </a:tr>
              <a:tr h="838628">
                <a:tc>
                  <a:txBody>
                    <a:bodyPr/>
                    <a:lstStyle/>
                    <a:p>
                      <a:r>
                        <a:rPr lang="en-GB" sz="1400" b="1" dirty="0">
                          <a:solidFill>
                            <a:schemeClr val="tx1"/>
                          </a:solidFill>
                          <a:effectLst/>
                        </a:rPr>
                        <a:t>Quality of evidence for outcomes:</a:t>
                      </a:r>
                    </a:p>
                    <a:p>
                      <a:r>
                        <a:rPr lang="en-GB" sz="1200" b="1" dirty="0">
                          <a:solidFill>
                            <a:schemeClr val="tx1"/>
                          </a:solidFill>
                          <a:effectLst/>
                        </a:rPr>
                        <a:t>Confidence in the effect of the interventions on important outcomes?</a:t>
                      </a:r>
                      <a:endParaRPr lang="en-GB"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8774" marR="38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dirty="0">
                          <a:solidFill>
                            <a:schemeClr val="tx1"/>
                          </a:solidFill>
                          <a:effectLst/>
                        </a:rPr>
                        <a:t>✓</a:t>
                      </a:r>
                      <a:endParaRPr lang="en-GB"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8774" marR="38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dirty="0">
                          <a:solidFill>
                            <a:schemeClr val="tx1"/>
                          </a:solidFill>
                          <a:effectLst/>
                        </a:rPr>
                        <a:t> </a:t>
                      </a:r>
                      <a:endParaRPr lang="en-GB"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8774" marR="3877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solidFill>
                            <a:schemeClr val="tx1"/>
                          </a:solidFill>
                          <a:effectLst/>
                        </a:rPr>
                        <a:t> </a:t>
                      </a:r>
                      <a:endParaRPr lang="en-GB"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8774" marR="38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2770080"/>
                  </a:ext>
                </a:extLst>
              </a:tr>
              <a:tr h="720724">
                <a:tc>
                  <a:txBody>
                    <a:bodyPr/>
                    <a:lstStyle/>
                    <a:p>
                      <a:r>
                        <a:rPr lang="en-GB" sz="1400" b="1" dirty="0">
                          <a:solidFill>
                            <a:schemeClr val="tx1"/>
                          </a:solidFill>
                          <a:effectLst/>
                        </a:rPr>
                        <a:t>Confidence in Values and Preference, and their Variability:</a:t>
                      </a:r>
                      <a:br>
                        <a:rPr lang="en-GB" sz="1200" b="0" dirty="0">
                          <a:solidFill>
                            <a:schemeClr val="tx1"/>
                          </a:solidFill>
                          <a:effectLst/>
                        </a:rPr>
                      </a:br>
                      <a:r>
                        <a:rPr lang="en-GB" sz="1200" b="1" dirty="0">
                          <a:solidFill>
                            <a:schemeClr val="tx1"/>
                          </a:solidFill>
                          <a:effectLst/>
                        </a:rPr>
                        <a:t>Similar across the target population?</a:t>
                      </a:r>
                      <a:endPar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8774" marR="38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alpha val="20000"/>
                      </a:schemeClr>
                    </a:solidFill>
                  </a:tcPr>
                </a:tc>
                <a:tc>
                  <a:txBody>
                    <a:bodyPr/>
                    <a:lstStyle/>
                    <a:p>
                      <a:pPr algn="ctr"/>
                      <a:r>
                        <a:rPr lang="en-GB" sz="2000" dirty="0">
                          <a:solidFill>
                            <a:schemeClr val="tx1"/>
                          </a:solidFill>
                          <a:effectLst/>
                        </a:rPr>
                        <a:t>✓</a:t>
                      </a:r>
                      <a:endParaRPr lang="en-GB"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8774" marR="38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alpha val="20000"/>
                      </a:schemeClr>
                    </a:solidFill>
                  </a:tcPr>
                </a:tc>
                <a:tc>
                  <a:txBody>
                    <a:bodyPr/>
                    <a:lstStyle/>
                    <a:p>
                      <a:r>
                        <a:rPr lang="en-GB" sz="2000" dirty="0">
                          <a:solidFill>
                            <a:schemeClr val="tx1"/>
                          </a:solidFill>
                          <a:effectLst/>
                        </a:rPr>
                        <a:t> </a:t>
                      </a:r>
                      <a:endParaRPr lang="en-GB"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8774" marR="3877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alpha val="20000"/>
                      </a:schemeClr>
                    </a:solidFill>
                  </a:tcPr>
                </a:tc>
                <a:tc>
                  <a:txBody>
                    <a:bodyPr/>
                    <a:lstStyle/>
                    <a:p>
                      <a:r>
                        <a:rPr lang="en-GB" sz="1200" dirty="0">
                          <a:solidFill>
                            <a:schemeClr val="tx1"/>
                          </a:solidFill>
                          <a:effectLst/>
                        </a:rPr>
                        <a:t> </a:t>
                      </a:r>
                      <a:endParaRPr lang="en-GB"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8774" marR="3877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alpha val="20000"/>
                      </a:schemeClr>
                    </a:solidFill>
                  </a:tcPr>
                </a:tc>
                <a:extLst>
                  <a:ext uri="{0D108BD9-81ED-4DB2-BD59-A6C34878D82A}">
                    <a16:rowId xmlns:a16="http://schemas.microsoft.com/office/drawing/2014/main" val="456520355"/>
                  </a:ext>
                </a:extLst>
              </a:tr>
              <a:tr h="766054">
                <a:tc>
                  <a:txBody>
                    <a:bodyPr/>
                    <a:lstStyle/>
                    <a:p>
                      <a:r>
                        <a:rPr lang="en-GB" sz="1400" b="1" dirty="0">
                          <a:solidFill>
                            <a:schemeClr val="tx1"/>
                          </a:solidFill>
                          <a:effectLst/>
                        </a:rPr>
                        <a:t>Resource implications</a:t>
                      </a:r>
                      <a:r>
                        <a:rPr lang="en-GB" sz="1200" b="0" dirty="0">
                          <a:solidFill>
                            <a:schemeClr val="tx1"/>
                          </a:solidFill>
                          <a:effectLst/>
                        </a:rPr>
                        <a:t>:</a:t>
                      </a:r>
                      <a:br>
                        <a:rPr lang="en-GB" sz="1200" b="0" dirty="0">
                          <a:solidFill>
                            <a:schemeClr val="tx1"/>
                          </a:solidFill>
                          <a:effectLst/>
                        </a:rPr>
                      </a:br>
                      <a:r>
                        <a:rPr lang="en-GB" sz="1200" b="1" dirty="0">
                          <a:solidFill>
                            <a:schemeClr val="tx1"/>
                          </a:solidFill>
                          <a:effectLst/>
                        </a:rPr>
                        <a:t>Are the resources worth the benefit when following the recommendation?</a:t>
                      </a:r>
                      <a:endPar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8774" marR="38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dirty="0">
                          <a:solidFill>
                            <a:schemeClr val="tx1"/>
                          </a:solidFill>
                          <a:effectLst/>
                        </a:rPr>
                        <a:t> </a:t>
                      </a:r>
                      <a:endParaRPr lang="en-GB"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8774" marR="3877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dirty="0">
                          <a:solidFill>
                            <a:schemeClr val="tx1"/>
                          </a:solidFill>
                          <a:effectLst/>
                        </a:rPr>
                        <a:t>✓</a:t>
                      </a:r>
                      <a:endParaRPr lang="en-GB"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8774" marR="38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solidFill>
                            <a:schemeClr val="tx1"/>
                          </a:solidFill>
                          <a:effectLst/>
                        </a:rPr>
                        <a:t> </a:t>
                      </a:r>
                      <a:endParaRPr lang="en-GB"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8774" marR="3877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642930"/>
                  </a:ext>
                </a:extLst>
              </a:tr>
              <a:tr h="306422">
                <a:tc gridSpan="4">
                  <a:txBody>
                    <a:bodyPr/>
                    <a:lstStyle/>
                    <a:p>
                      <a:r>
                        <a:rPr lang="en-GB" sz="1200" b="1" dirty="0">
                          <a:solidFill>
                            <a:schemeClr val="tx1"/>
                          </a:solidFill>
                          <a:effectLst/>
                        </a:rPr>
                        <a:t>Overall Quality of Evidence: [High, moderate, low, very low] </a:t>
                      </a:r>
                      <a:r>
                        <a:rPr lang="en-GB" sz="1200" b="0" dirty="0">
                          <a:solidFill>
                            <a:schemeClr val="tx1"/>
                          </a:solidFill>
                          <a:effectLst/>
                        </a:rPr>
                        <a:t>[For</a:t>
                      </a:r>
                      <a:r>
                        <a:rPr lang="en-GB" sz="1200" b="0" baseline="0" dirty="0">
                          <a:solidFill>
                            <a:schemeClr val="tx1"/>
                          </a:solidFill>
                          <a:effectLst/>
                        </a:rPr>
                        <a:t> the specific question taking under consideration the QOE from all outcomes]</a:t>
                      </a:r>
                      <a:endParaRPr lang="en-GB" sz="1200" b="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8774" marR="38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alpha val="2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70482241"/>
                  </a:ext>
                </a:extLst>
              </a:tr>
              <a:tr h="306422">
                <a:tc gridSpan="4">
                  <a:txBody>
                    <a:bodyPr/>
                    <a:lstStyle/>
                    <a:p>
                      <a:r>
                        <a:rPr lang="en-GB" sz="1200" b="1" dirty="0">
                          <a:solidFill>
                            <a:schemeClr val="tx1"/>
                          </a:solidFill>
                          <a:effectLst/>
                        </a:rPr>
                        <a:t>Recommendation: </a:t>
                      </a:r>
                      <a:r>
                        <a:rPr lang="en-GB" sz="1200" b="0" dirty="0">
                          <a:solidFill>
                            <a:schemeClr val="tx1"/>
                          </a:solidFill>
                          <a:effectLst/>
                        </a:rPr>
                        <a:t>[</a:t>
                      </a:r>
                      <a:r>
                        <a:rPr lang="en-GB" sz="1200" b="1" dirty="0">
                          <a:solidFill>
                            <a:schemeClr val="tx1"/>
                          </a:solidFill>
                          <a:effectLst/>
                        </a:rPr>
                        <a:t>Weak</a:t>
                      </a:r>
                      <a:r>
                        <a:rPr lang="en-GB" sz="1200" b="0" dirty="0">
                          <a:solidFill>
                            <a:schemeClr val="tx1"/>
                          </a:solidFill>
                          <a:effectLst/>
                        </a:rPr>
                        <a:t> or </a:t>
                      </a:r>
                      <a:r>
                        <a:rPr lang="en-GB" sz="1200" b="1" dirty="0">
                          <a:solidFill>
                            <a:schemeClr val="tx1"/>
                          </a:solidFill>
                          <a:effectLst/>
                        </a:rPr>
                        <a:t>Strong</a:t>
                      </a:r>
                      <a:r>
                        <a:rPr lang="en-GB" sz="1200" b="0" dirty="0">
                          <a:solidFill>
                            <a:schemeClr val="tx1"/>
                          </a:solidFill>
                          <a:effectLst/>
                        </a:rPr>
                        <a:t>, </a:t>
                      </a:r>
                      <a:r>
                        <a:rPr lang="en-GB" sz="1200" b="1" dirty="0">
                          <a:solidFill>
                            <a:schemeClr val="tx1"/>
                          </a:solidFill>
                          <a:effectLst/>
                        </a:rPr>
                        <a:t>for</a:t>
                      </a:r>
                      <a:r>
                        <a:rPr lang="en-GB" sz="1200" b="0" dirty="0">
                          <a:solidFill>
                            <a:schemeClr val="tx1"/>
                          </a:solidFill>
                          <a:effectLst/>
                        </a:rPr>
                        <a:t> or </a:t>
                      </a:r>
                      <a:r>
                        <a:rPr lang="en-GB" sz="1200" b="1" dirty="0">
                          <a:solidFill>
                            <a:schemeClr val="tx1"/>
                          </a:solidFill>
                          <a:effectLst/>
                        </a:rPr>
                        <a:t>against</a:t>
                      </a:r>
                      <a:r>
                        <a:rPr lang="en-GB" sz="1200" b="0" dirty="0">
                          <a:solidFill>
                            <a:schemeClr val="tx1"/>
                          </a:solidFill>
                          <a:effectLst/>
                        </a:rPr>
                        <a:t> the intervention]</a:t>
                      </a:r>
                      <a:endParaRPr lang="en-GB"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8774" marR="38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60929772"/>
                  </a:ext>
                </a:extLst>
              </a:tr>
            </a:tbl>
          </a:graphicData>
        </a:graphic>
      </p:graphicFrame>
      <p:sp>
        <p:nvSpPr>
          <p:cNvPr id="6" name="TextBox 5">
            <a:extLst>
              <a:ext uri="{FF2B5EF4-FFF2-40B4-BE49-F238E27FC236}">
                <a16:creationId xmlns:a16="http://schemas.microsoft.com/office/drawing/2014/main" id="{A0E07E02-2ABE-CE23-A5EE-F0BDB24BD6D0}"/>
              </a:ext>
            </a:extLst>
          </p:cNvPr>
          <p:cNvSpPr txBox="1"/>
          <p:nvPr/>
        </p:nvSpPr>
        <p:spPr>
          <a:xfrm>
            <a:off x="252249" y="6068437"/>
            <a:ext cx="7415813" cy="338554"/>
          </a:xfrm>
          <a:prstGeom prst="rect">
            <a:avLst/>
          </a:prstGeom>
          <a:noFill/>
        </p:spPr>
        <p:txBody>
          <a:bodyPr wrap="none" rtlCol="0">
            <a:spAutoFit/>
          </a:bodyPr>
          <a:lstStyle/>
          <a:p>
            <a:r>
              <a:rPr lang="en-GB" sz="1600" i="1" dirty="0">
                <a:solidFill>
                  <a:schemeClr val="bg1">
                    <a:lumMod val="50000"/>
                  </a:schemeClr>
                </a:solidFill>
                <a:latin typeface="Arial" panose="020B0604020202020204" pitchFamily="34" charset="0"/>
                <a:cs typeface="Arial" panose="020B0604020202020204" pitchFamily="34" charset="0"/>
              </a:rPr>
              <a:t>[Each outcome (when multiple) may be presented in separate tables and slides]</a:t>
            </a:r>
          </a:p>
        </p:txBody>
      </p:sp>
      <p:grpSp>
        <p:nvGrpSpPr>
          <p:cNvPr id="7" name="Group 6">
            <a:extLst>
              <a:ext uri="{FF2B5EF4-FFF2-40B4-BE49-F238E27FC236}">
                <a16:creationId xmlns:a16="http://schemas.microsoft.com/office/drawing/2014/main" id="{F03BD132-8184-7693-FCCA-3C8063C881A1}"/>
              </a:ext>
            </a:extLst>
          </p:cNvPr>
          <p:cNvGrpSpPr/>
          <p:nvPr/>
        </p:nvGrpSpPr>
        <p:grpSpPr>
          <a:xfrm>
            <a:off x="0" y="1"/>
            <a:ext cx="12192000" cy="517005"/>
            <a:chOff x="0" y="1"/>
            <a:chExt cx="12192000" cy="517005"/>
          </a:xfrm>
        </p:grpSpPr>
        <p:sp>
          <p:nvSpPr>
            <p:cNvPr id="9" name="Rectangle 8">
              <a:extLst>
                <a:ext uri="{FF2B5EF4-FFF2-40B4-BE49-F238E27FC236}">
                  <a16:creationId xmlns:a16="http://schemas.microsoft.com/office/drawing/2014/main" id="{A346B436-7ED2-4A44-2BB7-EBD8B3E54B81}"/>
                </a:ext>
              </a:extLst>
            </p:cNvPr>
            <p:cNvSpPr/>
            <p:nvPr/>
          </p:nvSpPr>
          <p:spPr>
            <a:xfrm>
              <a:off x="0" y="1"/>
              <a:ext cx="12192000" cy="402770"/>
            </a:xfrm>
            <a:prstGeom prst="rect">
              <a:avLst/>
            </a:prstGeom>
            <a:solidFill>
              <a:srgbClr val="12A6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Results</a:t>
              </a:r>
              <a:r>
                <a:rPr lang="en-US" sz="2400" b="1" dirty="0">
                  <a:solidFill>
                    <a:schemeClr val="bg1"/>
                  </a:solidFill>
                  <a:latin typeface="Arial" panose="020B0604020202020204" pitchFamily="34" charset="0"/>
                  <a:cs typeface="Arial" panose="020B0604020202020204" pitchFamily="34" charset="0"/>
                </a:rPr>
                <a:t> </a:t>
              </a:r>
            </a:p>
          </p:txBody>
        </p:sp>
        <p:sp>
          <p:nvSpPr>
            <p:cNvPr id="10" name="Rectangle 9">
              <a:extLst>
                <a:ext uri="{FF2B5EF4-FFF2-40B4-BE49-F238E27FC236}">
                  <a16:creationId xmlns:a16="http://schemas.microsoft.com/office/drawing/2014/main" id="{82892D34-ED57-78AE-6CDE-0174800FC05B}"/>
                </a:ext>
              </a:extLst>
            </p:cNvPr>
            <p:cNvSpPr/>
            <p:nvPr/>
          </p:nvSpPr>
          <p:spPr>
            <a:xfrm>
              <a:off x="0" y="404407"/>
              <a:ext cx="12192000" cy="112599"/>
            </a:xfrm>
            <a:prstGeom prst="rect">
              <a:avLst/>
            </a:prstGeom>
            <a:solidFill>
              <a:srgbClr val="01CF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Rectangle 3">
            <a:extLst>
              <a:ext uri="{FF2B5EF4-FFF2-40B4-BE49-F238E27FC236}">
                <a16:creationId xmlns:a16="http://schemas.microsoft.com/office/drawing/2014/main" id="{9D34BA97-7AA2-F0FE-6D35-8CEB85D26DE1}"/>
              </a:ext>
            </a:extLst>
          </p:cNvPr>
          <p:cNvSpPr/>
          <p:nvPr/>
        </p:nvSpPr>
        <p:spPr>
          <a:xfrm>
            <a:off x="0" y="6611007"/>
            <a:ext cx="12192000" cy="246994"/>
          </a:xfrm>
          <a:prstGeom prst="rect">
            <a:avLst/>
          </a:prstGeom>
          <a:solidFill>
            <a:srgbClr val="01CF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 MIOT.cc</a:t>
            </a:r>
          </a:p>
        </p:txBody>
      </p:sp>
    </p:spTree>
    <p:extLst>
      <p:ext uri="{BB962C8B-B14F-4D97-AF65-F5344CB8AC3E}">
        <p14:creationId xmlns:p14="http://schemas.microsoft.com/office/powerpoint/2010/main" val="2966836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8D692CB-486D-935E-89EC-3693849BDE8B}"/>
              </a:ext>
            </a:extLst>
          </p:cNvPr>
          <p:cNvSpPr/>
          <p:nvPr/>
        </p:nvSpPr>
        <p:spPr>
          <a:xfrm>
            <a:off x="0" y="11799"/>
            <a:ext cx="12192000" cy="6858000"/>
          </a:xfrm>
          <a:prstGeom prst="rect">
            <a:avLst/>
          </a:prstGeom>
          <a:solidFill>
            <a:srgbClr val="F8FFF9"/>
          </a:solidFill>
          <a:ln>
            <a:solidFill>
              <a:srgbClr val="F8FFF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AA0D89CE-3D03-4018-DA6A-EA8C2B6ED91A}"/>
              </a:ext>
            </a:extLst>
          </p:cNvPr>
          <p:cNvSpPr txBox="1"/>
          <p:nvPr/>
        </p:nvSpPr>
        <p:spPr>
          <a:xfrm>
            <a:off x="869920" y="2015311"/>
            <a:ext cx="10452156" cy="4031873"/>
          </a:xfrm>
          <a:prstGeom prst="rect">
            <a:avLst/>
          </a:prstGeom>
          <a:noFill/>
        </p:spPr>
        <p:txBody>
          <a:bodyPr wrap="square" rtlCol="0">
            <a:spAutoFit/>
          </a:bodyPr>
          <a:lstStyle/>
          <a:p>
            <a:r>
              <a:rPr lang="en-US" sz="2000" b="1" i="0" u="none" strike="noStrike" dirty="0">
                <a:solidFill>
                  <a:schemeClr val="accent5">
                    <a:lumMod val="50000"/>
                  </a:schemeClr>
                </a:solidFill>
                <a:effectLst/>
                <a:latin typeface="Arial" panose="020B0604020202020204" pitchFamily="34" charset="0"/>
                <a:cs typeface="Arial" panose="020B0604020202020204" pitchFamily="34" charset="0"/>
              </a:rPr>
              <a:t>Join us for a groundbreaking three-day conference featuring</a:t>
            </a:r>
            <a:endParaRPr lang="en-US" sz="2000" b="0" i="0" u="none" strike="noStrike" dirty="0">
              <a:solidFill>
                <a:schemeClr val="accent5">
                  <a:lumMod val="50000"/>
                </a:schemeClr>
              </a:solidFill>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i="0" u="none" strike="noStrike" dirty="0">
                <a:solidFill>
                  <a:srgbClr val="374151"/>
                </a:solidFill>
                <a:effectLst/>
                <a:latin typeface="Arial" panose="020B0604020202020204" pitchFamily="34" charset="0"/>
                <a:cs typeface="Arial" panose="020B0604020202020204" pitchFamily="34" charset="0"/>
              </a:rPr>
              <a:t>Day 1:</a:t>
            </a:r>
            <a:r>
              <a:rPr lang="en-US" i="0" u="none" strike="noStrike" dirty="0">
                <a:solidFill>
                  <a:srgbClr val="374151"/>
                </a:solidFill>
                <a:effectLst/>
                <a:latin typeface="Arial" panose="020B0604020202020204" pitchFamily="34" charset="0"/>
                <a:cs typeface="Arial" panose="020B0604020202020204" pitchFamily="34" charset="0"/>
              </a:rPr>
              <a:t> Live demonstrations of minimally invasive liver &amp; kidney, donor &amp; recipient techniques.</a:t>
            </a:r>
          </a:p>
          <a:p>
            <a:pPr marL="285750" indent="-285750">
              <a:buFont typeface="Arial" panose="020B0604020202020204" pitchFamily="34" charset="0"/>
              <a:buChar char="•"/>
            </a:pPr>
            <a:r>
              <a:rPr lang="en-US" b="1" i="0" u="none" strike="noStrike" dirty="0">
                <a:solidFill>
                  <a:srgbClr val="374151"/>
                </a:solidFill>
                <a:effectLst/>
                <a:latin typeface="Arial" panose="020B0604020202020204" pitchFamily="34" charset="0"/>
                <a:cs typeface="Arial" panose="020B0604020202020204" pitchFamily="34" charset="0"/>
              </a:rPr>
              <a:t>Day 2:</a:t>
            </a:r>
            <a:r>
              <a:rPr lang="en-US" i="0" u="none" strike="noStrike" dirty="0">
                <a:solidFill>
                  <a:srgbClr val="374151"/>
                </a:solidFill>
                <a:effectLst/>
                <a:latin typeface="Arial" panose="020B0604020202020204" pitchFamily="34" charset="0"/>
                <a:cs typeface="Arial" panose="020B0604020202020204" pitchFamily="34" charset="0"/>
              </a:rPr>
              <a:t> Expert-led consensus formation on </a:t>
            </a:r>
            <a:r>
              <a:rPr lang="en-US" dirty="0">
                <a:solidFill>
                  <a:srgbClr val="374151"/>
                </a:solidFill>
                <a:latin typeface="Arial" panose="020B0604020202020204" pitchFamily="34" charset="0"/>
                <a:cs typeface="Arial" panose="020B0604020202020204" pitchFamily="34" charset="0"/>
              </a:rPr>
              <a:t>kidney &amp; liver,</a:t>
            </a:r>
            <a:r>
              <a:rPr lang="en-US" i="0" u="none" strike="noStrike" dirty="0">
                <a:solidFill>
                  <a:srgbClr val="374151"/>
                </a:solidFill>
                <a:effectLst/>
                <a:latin typeface="Arial" panose="020B0604020202020204" pitchFamily="34" charset="0"/>
                <a:cs typeface="Arial" panose="020B0604020202020204" pitchFamily="34" charset="0"/>
              </a:rPr>
              <a:t> donor &amp; recipient techniques.</a:t>
            </a:r>
          </a:p>
          <a:p>
            <a:pPr marL="285750" indent="-285750">
              <a:buFont typeface="Arial" panose="020B0604020202020204" pitchFamily="34" charset="0"/>
              <a:buChar char="•"/>
            </a:pPr>
            <a:r>
              <a:rPr lang="en-US" b="1" i="0" u="none" strike="noStrike" dirty="0">
                <a:solidFill>
                  <a:srgbClr val="374151"/>
                </a:solidFill>
                <a:effectLst/>
                <a:latin typeface="Arial" panose="020B0604020202020204" pitchFamily="34" charset="0"/>
                <a:cs typeface="Arial" panose="020B0604020202020204" pitchFamily="34" charset="0"/>
              </a:rPr>
              <a:t>Day 3:</a:t>
            </a:r>
            <a:r>
              <a:rPr lang="en-US" i="0" u="none" strike="noStrike" dirty="0">
                <a:solidFill>
                  <a:srgbClr val="374151"/>
                </a:solidFill>
                <a:effectLst/>
                <a:latin typeface="Arial" panose="020B0604020202020204" pitchFamily="34" charset="0"/>
                <a:cs typeface="Arial" panose="020B0604020202020204" pitchFamily="34" charset="0"/>
              </a:rPr>
              <a:t> Insights into minimally invasive pancreas, lung, and heart, and uterus transplants.</a:t>
            </a:r>
          </a:p>
          <a:p>
            <a:endParaRPr lang="en-US" b="1" i="0" u="none" strike="noStrike" dirty="0">
              <a:solidFill>
                <a:srgbClr val="374151"/>
              </a:solidFill>
              <a:effectLst/>
              <a:latin typeface="Arial" panose="020B0604020202020204" pitchFamily="34" charset="0"/>
              <a:cs typeface="Arial" panose="020B0604020202020204" pitchFamily="34" charset="0"/>
            </a:endParaRPr>
          </a:p>
          <a:p>
            <a:r>
              <a:rPr lang="en-US" sz="2000" b="1" i="0" u="none" strike="noStrike" dirty="0">
                <a:solidFill>
                  <a:schemeClr val="accent5">
                    <a:lumMod val="50000"/>
                  </a:schemeClr>
                </a:solidFill>
                <a:effectLst/>
                <a:latin typeface="Arial" panose="020B0604020202020204" pitchFamily="34" charset="0"/>
                <a:cs typeface="Arial" panose="020B0604020202020204" pitchFamily="34" charset="0"/>
              </a:rPr>
              <a:t>Conference Highlights</a:t>
            </a:r>
            <a:endParaRPr lang="en-US" sz="2000" b="0" i="0" u="none" strike="noStrike" dirty="0">
              <a:solidFill>
                <a:schemeClr val="accent5">
                  <a:lumMod val="50000"/>
                </a:schemeClr>
              </a:solidFill>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0" i="0" u="none" strike="noStrike" dirty="0">
                <a:solidFill>
                  <a:srgbClr val="374151"/>
                </a:solidFill>
                <a:effectLst/>
                <a:latin typeface="Arial" panose="020B0604020202020204" pitchFamily="34" charset="0"/>
                <a:cs typeface="Arial" panose="020B0604020202020204" pitchFamily="34" charset="0"/>
              </a:rPr>
              <a:t>Real-time robotic practices.</a:t>
            </a:r>
          </a:p>
          <a:p>
            <a:pPr marL="285750" indent="-285750">
              <a:buFont typeface="Arial" panose="020B0604020202020204" pitchFamily="34" charset="0"/>
              <a:buChar char="•"/>
            </a:pPr>
            <a:r>
              <a:rPr lang="en-US" b="0" i="0" u="none" strike="noStrike" dirty="0">
                <a:solidFill>
                  <a:srgbClr val="374151"/>
                </a:solidFill>
                <a:effectLst/>
                <a:latin typeface="Arial" panose="020B0604020202020204" pitchFamily="34" charset="0"/>
                <a:cs typeface="Arial" panose="020B0604020202020204" pitchFamily="34" charset="0"/>
              </a:rPr>
              <a:t>Debates on current and future minimally invasive transplantation practices.</a:t>
            </a:r>
          </a:p>
          <a:p>
            <a:pPr marL="285750" indent="-285750">
              <a:buFont typeface="Arial" panose="020B0604020202020204" pitchFamily="34" charset="0"/>
              <a:buChar char="•"/>
            </a:pPr>
            <a:r>
              <a:rPr lang="en-US" b="0" i="0" u="none" strike="noStrike" dirty="0">
                <a:solidFill>
                  <a:srgbClr val="374151"/>
                </a:solidFill>
                <a:effectLst/>
                <a:latin typeface="Arial" panose="020B0604020202020204" pitchFamily="34" charset="0"/>
                <a:cs typeface="Arial" panose="020B0604020202020204" pitchFamily="34" charset="0"/>
              </a:rPr>
              <a:t>PubMed citable co-authorship for collaborators.</a:t>
            </a:r>
          </a:p>
          <a:p>
            <a:pPr marL="285750" indent="-285750">
              <a:buFont typeface="Arial" panose="020B0604020202020204" pitchFamily="34" charset="0"/>
              <a:buChar char="•"/>
            </a:pPr>
            <a:r>
              <a:rPr lang="en-US" b="0" i="0" u="none" strike="noStrike" dirty="0">
                <a:solidFill>
                  <a:srgbClr val="374151"/>
                </a:solidFill>
                <a:effectLst/>
                <a:latin typeface="Arial" panose="020B0604020202020204" pitchFamily="34" charset="0"/>
                <a:cs typeface="Arial" panose="020B0604020202020204" pitchFamily="34" charset="0"/>
              </a:rPr>
              <a:t>Final recommendations by an independent jury following the Danish Model.</a:t>
            </a:r>
          </a:p>
          <a:p>
            <a:endParaRPr lang="en-US" b="1" i="0" u="none" strike="noStrike" dirty="0">
              <a:solidFill>
                <a:srgbClr val="374151"/>
              </a:solidFill>
              <a:effectLst/>
              <a:latin typeface="Arial" panose="020B0604020202020204" pitchFamily="34" charset="0"/>
              <a:cs typeface="Arial" panose="020B0604020202020204" pitchFamily="34" charset="0"/>
            </a:endParaRPr>
          </a:p>
          <a:p>
            <a:r>
              <a:rPr lang="en-US" b="1" i="0" u="none" strike="noStrike" dirty="0">
                <a:solidFill>
                  <a:schemeClr val="accent5">
                    <a:lumMod val="50000"/>
                  </a:schemeClr>
                </a:solidFill>
                <a:effectLst/>
                <a:latin typeface="Arial" panose="020B0604020202020204" pitchFamily="34" charset="0"/>
                <a:cs typeface="Arial" panose="020B0604020202020204" pitchFamily="34" charset="0"/>
              </a:rPr>
              <a:t>Be part of the global conversation on advancing transplant medicine.</a:t>
            </a:r>
            <a:endParaRPr lang="en-US" b="0" i="0" u="none" strike="noStrike" dirty="0">
              <a:solidFill>
                <a:schemeClr val="accent5">
                  <a:lumMod val="50000"/>
                </a:schemeClr>
              </a:solidFill>
              <a:effectLst/>
              <a:latin typeface="Arial" panose="020B0604020202020204" pitchFamily="34" charset="0"/>
              <a:cs typeface="Arial" panose="020B0604020202020204" pitchFamily="34" charset="0"/>
            </a:endParaRPr>
          </a:p>
          <a:p>
            <a:endParaRPr lang="en-US" b="1" i="0" u="none" strike="noStrike" dirty="0">
              <a:solidFill>
                <a:srgbClr val="374151"/>
              </a:solidFill>
              <a:effectLst/>
              <a:latin typeface="Arial" panose="020B0604020202020204" pitchFamily="34" charset="0"/>
              <a:cs typeface="Arial" panose="020B0604020202020204" pitchFamily="34" charset="0"/>
            </a:endParaRPr>
          </a:p>
          <a:p>
            <a:r>
              <a:rPr lang="en-US" b="1" i="0" u="none" strike="noStrike" dirty="0">
                <a:solidFill>
                  <a:srgbClr val="374151"/>
                </a:solidFill>
                <a:effectLst/>
                <a:latin typeface="Arial" panose="020B0604020202020204" pitchFamily="34" charset="0"/>
                <a:cs typeface="Arial" panose="020B0604020202020204" pitchFamily="34" charset="0"/>
              </a:rPr>
              <a:t>Information:</a:t>
            </a:r>
            <a:r>
              <a:rPr lang="en-US" b="0" i="0" u="none" strike="noStrike" dirty="0">
                <a:solidFill>
                  <a:srgbClr val="374151"/>
                </a:solidFill>
                <a:effectLst/>
                <a:latin typeface="Arial" panose="020B0604020202020204" pitchFamily="34" charset="0"/>
                <a:cs typeface="Arial" panose="020B0604020202020204" pitchFamily="34" charset="0"/>
              </a:rPr>
              <a:t> </a:t>
            </a:r>
            <a:r>
              <a:rPr lang="en-US" b="0" i="0" strike="noStrike" dirty="0">
                <a:solidFill>
                  <a:schemeClr val="accent5">
                    <a:lumMod val="50000"/>
                  </a:schemeClr>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https://MIOT.CC</a:t>
            </a:r>
            <a:endParaRPr lang="en-US" b="0" i="0" strike="noStrike" dirty="0">
              <a:solidFill>
                <a:schemeClr val="accent5">
                  <a:lumMod val="50000"/>
                </a:schemeClr>
              </a:solidFill>
              <a:effectLst/>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80290B2-9CBD-4E62-49CE-869AE58617D2}"/>
              </a:ext>
            </a:extLst>
          </p:cNvPr>
          <p:cNvSpPr txBox="1"/>
          <p:nvPr/>
        </p:nvSpPr>
        <p:spPr>
          <a:xfrm>
            <a:off x="-1" y="1059785"/>
            <a:ext cx="12191999" cy="769441"/>
          </a:xfrm>
          <a:prstGeom prst="rect">
            <a:avLst/>
          </a:prstGeom>
          <a:noFill/>
        </p:spPr>
        <p:txBody>
          <a:bodyPr wrap="square" rtlCol="0">
            <a:spAutoFit/>
          </a:bodyPr>
          <a:lstStyle/>
          <a:p>
            <a:pPr algn="ctr"/>
            <a:r>
              <a:rPr lang="en-US" sz="2400" b="1" dirty="0">
                <a:solidFill>
                  <a:schemeClr val="accent5">
                    <a:lumMod val="50000"/>
                  </a:schemeClr>
                </a:solidFill>
                <a:latin typeface="Arial" panose="020B0604020202020204" pitchFamily="34" charset="0"/>
                <a:cs typeface="Arial" panose="020B0604020202020204" pitchFamily="34" charset="0"/>
              </a:rPr>
              <a:t>Minimally Invasive Organ Transplant Consensus Conference (MIOT.CC)</a:t>
            </a:r>
          </a:p>
          <a:p>
            <a:pPr algn="ctr"/>
            <a:r>
              <a:rPr lang="en-US" sz="2000" b="1" dirty="0">
                <a:latin typeface="Arial" panose="020B0604020202020204" pitchFamily="34" charset="0"/>
                <a:cs typeface="Arial" panose="020B0604020202020204" pitchFamily="34" charset="0"/>
              </a:rPr>
              <a:t>12-14 December 2024, Riyadh, Saudi Arabia</a:t>
            </a:r>
          </a:p>
        </p:txBody>
      </p:sp>
      <p:sp>
        <p:nvSpPr>
          <p:cNvPr id="2" name="Rectangle 1">
            <a:extLst>
              <a:ext uri="{FF2B5EF4-FFF2-40B4-BE49-F238E27FC236}">
                <a16:creationId xmlns:a16="http://schemas.microsoft.com/office/drawing/2014/main" id="{02F574EC-097E-B6D4-B788-35FA7B417B1B}"/>
              </a:ext>
            </a:extLst>
          </p:cNvPr>
          <p:cNvSpPr/>
          <p:nvPr/>
        </p:nvSpPr>
        <p:spPr>
          <a:xfrm>
            <a:off x="0" y="1"/>
            <a:ext cx="12192000" cy="828676"/>
          </a:xfrm>
          <a:prstGeom prst="rect">
            <a:avLst/>
          </a:prstGeom>
          <a:solidFill>
            <a:srgbClr val="12A6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Arial" panose="020B0604020202020204" pitchFamily="34" charset="0"/>
                <a:cs typeface="Arial" panose="020B0604020202020204" pitchFamily="34" charset="0"/>
              </a:rPr>
              <a:t>MIOT.CC</a:t>
            </a:r>
          </a:p>
        </p:txBody>
      </p:sp>
      <p:sp>
        <p:nvSpPr>
          <p:cNvPr id="6" name="Rectangle 5">
            <a:extLst>
              <a:ext uri="{FF2B5EF4-FFF2-40B4-BE49-F238E27FC236}">
                <a16:creationId xmlns:a16="http://schemas.microsoft.com/office/drawing/2014/main" id="{C86E20F8-6ABC-83DA-D144-DB85BA927D23}"/>
              </a:ext>
            </a:extLst>
          </p:cNvPr>
          <p:cNvSpPr/>
          <p:nvPr/>
        </p:nvSpPr>
        <p:spPr>
          <a:xfrm>
            <a:off x="0" y="758705"/>
            <a:ext cx="12192000" cy="162839"/>
          </a:xfrm>
          <a:prstGeom prst="rect">
            <a:avLst/>
          </a:prstGeom>
          <a:solidFill>
            <a:srgbClr val="01CF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blue and white logo&#10;&#10;Description automatically generated">
            <a:extLst>
              <a:ext uri="{FF2B5EF4-FFF2-40B4-BE49-F238E27FC236}">
                <a16:creationId xmlns:a16="http://schemas.microsoft.com/office/drawing/2014/main" id="{C213FFC1-BEBE-D11C-D748-D4B2AC1E2BAD}"/>
              </a:ext>
            </a:extLst>
          </p:cNvPr>
          <p:cNvPicPr>
            <a:picLocks noChangeAspect="1"/>
          </p:cNvPicPr>
          <p:nvPr/>
        </p:nvPicPr>
        <p:blipFill>
          <a:blip r:embed="rId4"/>
          <a:stretch>
            <a:fillRect/>
          </a:stretch>
        </p:blipFill>
        <p:spPr>
          <a:xfrm>
            <a:off x="96982" y="59999"/>
            <a:ext cx="651447" cy="612360"/>
          </a:xfrm>
          <a:prstGeom prst="rect">
            <a:avLst/>
          </a:prstGeom>
        </p:spPr>
      </p:pic>
      <p:grpSp>
        <p:nvGrpSpPr>
          <p:cNvPr id="10" name="Group 9">
            <a:extLst>
              <a:ext uri="{FF2B5EF4-FFF2-40B4-BE49-F238E27FC236}">
                <a16:creationId xmlns:a16="http://schemas.microsoft.com/office/drawing/2014/main" id="{DB6397FA-CA34-282E-444E-3815DED6C6BB}"/>
              </a:ext>
            </a:extLst>
          </p:cNvPr>
          <p:cNvGrpSpPr/>
          <p:nvPr/>
        </p:nvGrpSpPr>
        <p:grpSpPr>
          <a:xfrm>
            <a:off x="0" y="6387609"/>
            <a:ext cx="12192000" cy="498101"/>
            <a:chOff x="0" y="6387609"/>
            <a:chExt cx="12192000" cy="498101"/>
          </a:xfrm>
        </p:grpSpPr>
        <p:sp>
          <p:nvSpPr>
            <p:cNvPr id="11" name="Rectangle 10">
              <a:extLst>
                <a:ext uri="{FF2B5EF4-FFF2-40B4-BE49-F238E27FC236}">
                  <a16:creationId xmlns:a16="http://schemas.microsoft.com/office/drawing/2014/main" id="{3DAA4ABB-D996-2119-94AE-E89927BAB590}"/>
                </a:ext>
              </a:extLst>
            </p:cNvPr>
            <p:cNvSpPr/>
            <p:nvPr/>
          </p:nvSpPr>
          <p:spPr>
            <a:xfrm>
              <a:off x="0" y="6428509"/>
              <a:ext cx="12192000" cy="457201"/>
            </a:xfrm>
            <a:prstGeom prst="rect">
              <a:avLst/>
            </a:prstGeom>
            <a:solidFill>
              <a:srgbClr val="01CF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2000" b="1" i="0" u="none" strike="noStrike" dirty="0">
                <a:effectLst/>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D10D7A9-7B4F-80C8-61B3-1E5C46ACFE63}"/>
                </a:ext>
              </a:extLst>
            </p:cNvPr>
            <p:cNvSpPr txBox="1"/>
            <p:nvPr/>
          </p:nvSpPr>
          <p:spPr>
            <a:xfrm>
              <a:off x="3616282" y="6387609"/>
              <a:ext cx="4959435" cy="456535"/>
            </a:xfrm>
            <a:prstGeom prst="rect">
              <a:avLst/>
            </a:prstGeom>
            <a:noFill/>
          </p:spPr>
          <p:txBody>
            <a:bodyPr wrap="none" rtlCol="0">
              <a:spAutoFit/>
            </a:bodyPr>
            <a:lstStyle/>
            <a:p>
              <a:pPr algn="ctr">
                <a:lnSpc>
                  <a:spcPct val="150000"/>
                </a:lnSpc>
              </a:pPr>
              <a:r>
                <a:rPr lang="en-GB" sz="1800" b="1" i="0" u="none" strike="noStrike" dirty="0">
                  <a:solidFill>
                    <a:schemeClr val="bg1"/>
                  </a:solidFill>
                  <a:effectLst/>
                  <a:latin typeface="Arial" panose="020B0604020202020204" pitchFamily="34" charset="0"/>
                  <a:cs typeface="Arial" panose="020B0604020202020204" pitchFamily="34" charset="0"/>
                </a:rPr>
                <a:t>12-14 December 2024, Riyadh, Saudi Arabia</a:t>
              </a:r>
            </a:p>
          </p:txBody>
        </p:sp>
      </p:grpSp>
    </p:spTree>
    <p:extLst>
      <p:ext uri="{BB962C8B-B14F-4D97-AF65-F5344CB8AC3E}">
        <p14:creationId xmlns:p14="http://schemas.microsoft.com/office/powerpoint/2010/main" val="18821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E5C333B-1A5D-6247-B5E8-B4C7147E51C1}"/>
              </a:ext>
            </a:extLst>
          </p:cNvPr>
          <p:cNvGraphicFramePr>
            <a:graphicFrameLocks noGrp="1"/>
          </p:cNvGraphicFramePr>
          <p:nvPr/>
        </p:nvGraphicFramePr>
        <p:xfrm>
          <a:off x="256904" y="1842992"/>
          <a:ext cx="11678192" cy="4275551"/>
        </p:xfrm>
        <a:graphic>
          <a:graphicData uri="http://schemas.openxmlformats.org/drawingml/2006/table">
            <a:tbl>
              <a:tblPr firstRow="1" firstCol="1" bandRow="1"/>
              <a:tblGrid>
                <a:gridCol w="2885200">
                  <a:extLst>
                    <a:ext uri="{9D8B030D-6E8A-4147-A177-3AD203B41FA5}">
                      <a16:colId xmlns:a16="http://schemas.microsoft.com/office/drawing/2014/main" val="3500515688"/>
                    </a:ext>
                  </a:extLst>
                </a:gridCol>
                <a:gridCol w="549561">
                  <a:extLst>
                    <a:ext uri="{9D8B030D-6E8A-4147-A177-3AD203B41FA5}">
                      <a16:colId xmlns:a16="http://schemas.microsoft.com/office/drawing/2014/main" val="1350272945"/>
                    </a:ext>
                  </a:extLst>
                </a:gridCol>
                <a:gridCol w="549561">
                  <a:extLst>
                    <a:ext uri="{9D8B030D-6E8A-4147-A177-3AD203B41FA5}">
                      <a16:colId xmlns:a16="http://schemas.microsoft.com/office/drawing/2014/main" val="3397149169"/>
                    </a:ext>
                  </a:extLst>
                </a:gridCol>
                <a:gridCol w="3984325">
                  <a:extLst>
                    <a:ext uri="{9D8B030D-6E8A-4147-A177-3AD203B41FA5}">
                      <a16:colId xmlns:a16="http://schemas.microsoft.com/office/drawing/2014/main" val="3210212615"/>
                    </a:ext>
                  </a:extLst>
                </a:gridCol>
                <a:gridCol w="3709545">
                  <a:extLst>
                    <a:ext uri="{9D8B030D-6E8A-4147-A177-3AD203B41FA5}">
                      <a16:colId xmlns:a16="http://schemas.microsoft.com/office/drawing/2014/main" val="1634171600"/>
                    </a:ext>
                  </a:extLst>
                </a:gridCol>
              </a:tblGrid>
              <a:tr h="277639">
                <a:tc gridSpan="5">
                  <a:txBody>
                    <a:bodyPr/>
                    <a:lstStyle/>
                    <a:p>
                      <a:pPr marL="0" marR="0">
                        <a:spcBef>
                          <a:spcPts val="0"/>
                        </a:spcBef>
                        <a:spcAft>
                          <a:spcPts val="0"/>
                        </a:spcAft>
                      </a:pPr>
                      <a:r>
                        <a:rPr lang="en-US" sz="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Question: How do Enhanced Recovery After Surgery protocols affect short-term outcomes in Liver Transplantation?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5536" marR="55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97416199"/>
                  </a:ext>
                </a:extLst>
              </a:tr>
              <a:tr h="247754">
                <a:tc rowSpan="2">
                  <a:txBody>
                    <a:bodyPr/>
                    <a:lstStyle/>
                    <a:p>
                      <a:pPr marL="0" marR="0">
                        <a:spcBef>
                          <a:spcPts val="0"/>
                        </a:spcBef>
                        <a:spcAft>
                          <a:spcPts val="0"/>
                        </a:spcAft>
                      </a:pPr>
                      <a:r>
                        <a:rPr lang="en-US" sz="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Decision domain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5536" marR="55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Judgement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5536" marR="55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marL="0" marR="0" algn="ctr">
                        <a:spcBef>
                          <a:spcPts val="0"/>
                        </a:spcBef>
                        <a:spcAft>
                          <a:spcPts val="0"/>
                        </a:spcAft>
                      </a:pPr>
                      <a:r>
                        <a:rPr lang="en-US" sz="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Reason for Judgement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5536" marR="55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US" sz="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Subdomains influencing Judgement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(Andrews et al., 2013)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5536" marR="55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1250865"/>
                  </a:ext>
                </a:extLst>
              </a:tr>
              <a:tr h="221726">
                <a:tc vMerge="1">
                  <a:txBody>
                    <a:bodyPr/>
                    <a:lstStyle/>
                    <a:p>
                      <a:endParaRPr lang="en-US"/>
                    </a:p>
                  </a:txBody>
                  <a:tcPr/>
                </a:tc>
                <a:tc>
                  <a:txBody>
                    <a:bodyPr/>
                    <a:lstStyle/>
                    <a:p>
                      <a:pPr marL="0" marR="0" algn="ctr">
                        <a:spcBef>
                          <a:spcPts val="0"/>
                        </a:spcBef>
                        <a:spcAft>
                          <a:spcPts val="0"/>
                        </a:spcAft>
                      </a:pPr>
                      <a:r>
                        <a:rPr lang="en-US" sz="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Yes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5536" marR="55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5536" marR="55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196542376"/>
                  </a:ext>
                </a:extLst>
              </a:tr>
              <a:tr h="694097">
                <a:tc>
                  <a:txBody>
                    <a:bodyPr/>
                    <a:lstStyle/>
                    <a:p>
                      <a:pPr marL="0" marR="0">
                        <a:spcBef>
                          <a:spcPts val="0"/>
                        </a:spcBef>
                        <a:spcAft>
                          <a:spcPts val="0"/>
                        </a:spcAft>
                      </a:pPr>
                      <a:r>
                        <a:rPr lang="en-US"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Balance between desirable and undesirable outcomes (estimated effects), with consideration of values and preferences (estimated typical)</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Given the best estimate of typical values and preferences, are you confident that the benefits outweigh the harms and burden or vice versa?</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5536" marR="55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effectLst/>
                          <a:latin typeface="Segoe UI Symbol" panose="020B0502040204020203" pitchFamily="34" charset="0"/>
                          <a:ea typeface="Times New Roman" panose="02020603050405020304" pitchFamily="18" charset="0"/>
                          <a:cs typeface="Segoe UI Symbol" panose="020B0502040204020203" pitchFamily="34" charset="0"/>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5536" marR="55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effectLst/>
                        <a:latin typeface="Calibri" panose="020F0502020204030204" pitchFamily="34" charset="0"/>
                        <a:cs typeface="Times New Roman" panose="02020603050405020304" pitchFamily="18" charset="0"/>
                      </a:endParaRPr>
                    </a:p>
                  </a:txBody>
                  <a:tcPr marL="55536" marR="55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desirable consequences are substantial (including significant reduction of overall complications, ICU and hospital length of stay), and valued highly. The undesirable consequences, inconvenience and burden for patients (including potentially higher efforts for patients and institutions when implementing ERAS protocols) are relatively minor when compared to the desirable consequences (morbidity)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5536" marR="55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Baseline risk for desirable and undesirable outcomes: Is baseline risk similar across subgroups? Should there be separate recommendations for subgroups? Relative risk for benefits and harms: Are relative benefits / harms large? Requirement for modeling: Is there a lot of extrapolation and modeling required for outcomes? Typical values: What are the typical values? Differences in the relative value of critical outcomes?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5536" marR="55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1877011"/>
                  </a:ext>
                </a:extLst>
              </a:tr>
              <a:tr h="694097">
                <a:tc>
                  <a:txBody>
                    <a:bodyPr/>
                    <a:lstStyle/>
                    <a:p>
                      <a:pPr marL="0" marR="0">
                        <a:spcBef>
                          <a:spcPts val="0"/>
                        </a:spcBef>
                        <a:spcAft>
                          <a:spcPts val="0"/>
                        </a:spcAft>
                      </a:pPr>
                      <a:r>
                        <a:rPr lang="en-US"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Confidence in the magnitude of estimates of effect of the interventions on important outcomes (overall quality of evidence for outcomes)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Is there high or moderate quality evidence?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5536" marR="55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effectLst/>
                        <a:latin typeface="Calibri" panose="020F0502020204030204" pitchFamily="34" charset="0"/>
                        <a:cs typeface="Times New Roman" panose="02020603050405020304" pitchFamily="18" charset="0"/>
                      </a:endParaRPr>
                    </a:p>
                  </a:txBody>
                  <a:tcPr marL="55536" marR="55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solidFill>
                            <a:srgbClr val="000000"/>
                          </a:solidFill>
                          <a:effectLst/>
                          <a:latin typeface="Segoe UI Symbol" panose="020B0502040204020203" pitchFamily="34" charset="0"/>
                          <a:ea typeface="Times New Roman" panose="02020603050405020304" pitchFamily="18" charset="0"/>
                          <a:cs typeface="Segoe UI Symbol" panose="020B0502040204020203" pitchFamily="34" charset="0"/>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5536" marR="55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Reduced overall complications, ICU and hospital length of stay with ERAS: moderate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Reduced mortality in ERAS: low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Increased hospital readmission rate in ERAS: low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5536" marR="55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Confidence in estimates of benefits and downsides, confidence in estimates of resource use. Consider all critical outcomes, including the possibility that some may not be measured. Key reasons for rating evidence down or rating up</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5536" marR="55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1016374"/>
                  </a:ext>
                </a:extLst>
              </a:tr>
              <a:tr h="694097">
                <a:tc>
                  <a:txBody>
                    <a:bodyPr/>
                    <a:lstStyle/>
                    <a:p>
                      <a:pPr marL="0" marR="0">
                        <a:spcBef>
                          <a:spcPts val="0"/>
                        </a:spcBef>
                        <a:spcAft>
                          <a:spcPts val="0"/>
                        </a:spcAft>
                      </a:pPr>
                      <a:r>
                        <a:rPr lang="en-US"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Confidence in Values and Preference, and their Variability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Are you confident about the typical values and preferences and are they similar across the target population?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5536" marR="55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solidFill>
                            <a:srgbClr val="000000"/>
                          </a:solidFill>
                          <a:effectLst/>
                          <a:latin typeface="Segoe UI Symbol" panose="020B0502040204020203" pitchFamily="34" charset="0"/>
                          <a:ea typeface="Times New Roman" panose="02020603050405020304" pitchFamily="18" charset="0"/>
                          <a:cs typeface="Segoe UI Symbol" panose="020B0502040204020203" pitchFamily="34" charset="0"/>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5536" marR="55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effectLst/>
                        <a:latin typeface="Calibri" panose="020F0502020204030204" pitchFamily="34" charset="0"/>
                        <a:cs typeface="Times New Roman" panose="02020603050405020304" pitchFamily="18" charset="0"/>
                      </a:endParaRPr>
                    </a:p>
                  </a:txBody>
                  <a:tcPr marL="55536" marR="55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We can be confident that patients with ESLD listed or undergoing LT place a high value on avoiding complications and mortality. The inconvenience of potentially higher efforts for patients and institutions when implementing ERAS protocols is generally considered lower than the value on avoiding complications. These estimations are based on the clinical experience of all authors, derived from varying clinical, ethnical, age and gender backgrounds.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5536" marR="55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Source of typical values (panel or study of general population or patients). Source of estimates of variability and extent of variability. Method for determining values satisfactory for this recommendation.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5536" marR="55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9598836"/>
                  </a:ext>
                </a:extLst>
              </a:tr>
              <a:tr h="694097">
                <a:tc>
                  <a:txBody>
                    <a:bodyPr/>
                    <a:lstStyle/>
                    <a:p>
                      <a:pPr marL="0" marR="0">
                        <a:spcBef>
                          <a:spcPts val="0"/>
                        </a:spcBef>
                        <a:spcAft>
                          <a:spcPts val="0"/>
                        </a:spcAft>
                      </a:pPr>
                      <a:r>
                        <a:rPr lang="en-US"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Resource implications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Are the resources worth the expected net benefit from following the recommendation?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5536" marR="55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solidFill>
                            <a:srgbClr val="000000"/>
                          </a:solidFill>
                          <a:effectLst/>
                          <a:latin typeface="Segoe UI Symbol" panose="020B0502040204020203" pitchFamily="34" charset="0"/>
                          <a:ea typeface="Times New Roman" panose="02020603050405020304" pitchFamily="18" charset="0"/>
                          <a:cs typeface="Segoe UI Symbol" panose="020B0502040204020203" pitchFamily="34" charset="0"/>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5536" marR="55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effectLst/>
                        <a:latin typeface="Calibri" panose="020F0502020204030204" pitchFamily="34" charset="0"/>
                        <a:cs typeface="Times New Roman" panose="02020603050405020304" pitchFamily="18" charset="0"/>
                      </a:endParaRPr>
                    </a:p>
                  </a:txBody>
                  <a:tcPr marL="55536" marR="55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resources required to establish comprehensive ERAS protocols are rated lower than the probable net reduction in costs resulting from decreased ICU and hospital length of stay, as described in 1 included paper (King </a:t>
                      </a:r>
                      <a:r>
                        <a:rPr lang="en-US" sz="8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et al</a:t>
                      </a:r>
                      <a:r>
                        <a:rPr lang="en-US"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2018) and known from ERAS programs in other surgical settings, and given the desirable outcomes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5536" marR="55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What are the costs per resource unit? Feasibility: Is this intervention generally available? Opportunity cost: Is this intervention and its effects worth withdrawing or not allocating resources from other interventions? Differences across settings: Is there lots of variability in resource requirements across settings?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5536" marR="55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7920908"/>
                  </a:ext>
                </a:extLst>
              </a:tr>
              <a:tr h="277639">
                <a:tc>
                  <a:txBody>
                    <a:bodyPr/>
                    <a:lstStyle/>
                    <a:p>
                      <a:pPr marL="0" marR="0">
                        <a:spcBef>
                          <a:spcPts val="0"/>
                        </a:spcBef>
                        <a:spcAft>
                          <a:spcPts val="0"/>
                        </a:spcAft>
                      </a:pPr>
                      <a:r>
                        <a:rPr lang="en-US" sz="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Overall Strength of Recommendation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5536" marR="55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80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Strong For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5536" marR="55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spcBef>
                          <a:spcPts val="0"/>
                        </a:spcBef>
                        <a:spcAft>
                          <a:spcPts val="0"/>
                        </a:spcAft>
                      </a:pPr>
                      <a:r>
                        <a:rPr lang="en-US"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Considering all decision domains, the guideline panel recommends that comprehensive and standardized ERAS for LT programs should be developed and implemented.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5536" marR="55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249214512"/>
                  </a:ext>
                </a:extLst>
              </a:tr>
              <a:tr h="277639">
                <a:tc>
                  <a:txBody>
                    <a:bodyPr/>
                    <a:lstStyle/>
                    <a:p>
                      <a:pPr marL="0" marR="0">
                        <a:spcBef>
                          <a:spcPts val="0"/>
                        </a:spcBef>
                        <a:spcAft>
                          <a:spcPts val="0"/>
                        </a:spcAft>
                      </a:pPr>
                      <a:r>
                        <a:rPr lang="en-US" sz="800" b="1">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Evidence to Recommendation Synthesis</a:t>
                      </a:r>
                      <a:endParaRPr lang="en-US" sz="80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536" marR="55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spcBef>
                          <a:spcPts val="0"/>
                        </a:spcBef>
                        <a:spcAft>
                          <a:spcPts val="0"/>
                        </a:spcAft>
                      </a:pPr>
                      <a:r>
                        <a:rPr lang="en-US" sz="8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The </a:t>
                      </a:r>
                      <a:r>
                        <a:rPr lang="en-US" sz="800" dirty="0" err="1">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i</a:t>
                      </a:r>
                      <a:r>
                        <a:rPr lang="en-US" sz="8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high confidence in the mainly moderate magnitude of effect on highly valued outcomes, ii) moderate confidence that undesirable outcomes are present, and iii) high confidence in benefits regarding resource implications, suggest a strong recommendation</a:t>
                      </a:r>
                      <a:endParaRPr lang="en-US" sz="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536" marR="55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77189040"/>
                  </a:ext>
                </a:extLst>
              </a:tr>
            </a:tbl>
          </a:graphicData>
        </a:graphic>
      </p:graphicFrame>
      <p:grpSp>
        <p:nvGrpSpPr>
          <p:cNvPr id="2" name="Group 1">
            <a:extLst>
              <a:ext uri="{FF2B5EF4-FFF2-40B4-BE49-F238E27FC236}">
                <a16:creationId xmlns:a16="http://schemas.microsoft.com/office/drawing/2014/main" id="{2328EC76-E851-AF1C-A383-7A07B735F562}"/>
              </a:ext>
            </a:extLst>
          </p:cNvPr>
          <p:cNvGrpSpPr/>
          <p:nvPr/>
        </p:nvGrpSpPr>
        <p:grpSpPr>
          <a:xfrm>
            <a:off x="0" y="1"/>
            <a:ext cx="12192000" cy="517005"/>
            <a:chOff x="0" y="1"/>
            <a:chExt cx="12192000" cy="517005"/>
          </a:xfrm>
        </p:grpSpPr>
        <p:sp>
          <p:nvSpPr>
            <p:cNvPr id="8" name="Rectangle 7">
              <a:extLst>
                <a:ext uri="{FF2B5EF4-FFF2-40B4-BE49-F238E27FC236}">
                  <a16:creationId xmlns:a16="http://schemas.microsoft.com/office/drawing/2014/main" id="{31388C2E-E304-D2E0-9502-4998F039EFB6}"/>
                </a:ext>
              </a:extLst>
            </p:cNvPr>
            <p:cNvSpPr/>
            <p:nvPr/>
          </p:nvSpPr>
          <p:spPr>
            <a:xfrm>
              <a:off x="0" y="1"/>
              <a:ext cx="12192000" cy="402770"/>
            </a:xfrm>
            <a:prstGeom prst="rect">
              <a:avLst/>
            </a:prstGeom>
            <a:solidFill>
              <a:srgbClr val="12A6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Results</a:t>
              </a:r>
              <a:r>
                <a:rPr lang="en-US" sz="2400" b="1" dirty="0">
                  <a:solidFill>
                    <a:schemeClr val="bg1"/>
                  </a:solidFill>
                  <a:latin typeface="Arial" panose="020B0604020202020204" pitchFamily="34" charset="0"/>
                  <a:cs typeface="Arial" panose="020B0604020202020204" pitchFamily="34" charset="0"/>
                </a:rPr>
                <a:t> </a:t>
              </a:r>
            </a:p>
          </p:txBody>
        </p:sp>
        <p:sp>
          <p:nvSpPr>
            <p:cNvPr id="9" name="Rectangle 8">
              <a:extLst>
                <a:ext uri="{FF2B5EF4-FFF2-40B4-BE49-F238E27FC236}">
                  <a16:creationId xmlns:a16="http://schemas.microsoft.com/office/drawing/2014/main" id="{8DF0C093-6340-9C11-C103-9759F00DCFFA}"/>
                </a:ext>
              </a:extLst>
            </p:cNvPr>
            <p:cNvSpPr/>
            <p:nvPr/>
          </p:nvSpPr>
          <p:spPr>
            <a:xfrm>
              <a:off x="0" y="404407"/>
              <a:ext cx="12192000" cy="112599"/>
            </a:xfrm>
            <a:prstGeom prst="rect">
              <a:avLst/>
            </a:prstGeom>
            <a:solidFill>
              <a:srgbClr val="01CF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Rectangle 9">
            <a:extLst>
              <a:ext uri="{FF2B5EF4-FFF2-40B4-BE49-F238E27FC236}">
                <a16:creationId xmlns:a16="http://schemas.microsoft.com/office/drawing/2014/main" id="{40B88BCD-4D27-7BB0-F5D4-E29EA270DDD2}"/>
              </a:ext>
            </a:extLst>
          </p:cNvPr>
          <p:cNvSpPr/>
          <p:nvPr/>
        </p:nvSpPr>
        <p:spPr>
          <a:xfrm>
            <a:off x="0" y="6611007"/>
            <a:ext cx="12192000" cy="246994"/>
          </a:xfrm>
          <a:prstGeom prst="rect">
            <a:avLst/>
          </a:prstGeom>
          <a:solidFill>
            <a:srgbClr val="01CF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 MIOT.cc</a:t>
            </a:r>
          </a:p>
        </p:txBody>
      </p:sp>
      <p:sp>
        <p:nvSpPr>
          <p:cNvPr id="12" name="TextBox 11">
            <a:extLst>
              <a:ext uri="{FF2B5EF4-FFF2-40B4-BE49-F238E27FC236}">
                <a16:creationId xmlns:a16="http://schemas.microsoft.com/office/drawing/2014/main" id="{122CE5D0-DF2F-7B63-4104-50B3EBB806A7}"/>
              </a:ext>
            </a:extLst>
          </p:cNvPr>
          <p:cNvSpPr txBox="1"/>
          <p:nvPr/>
        </p:nvSpPr>
        <p:spPr>
          <a:xfrm>
            <a:off x="5160487" y="920697"/>
            <a:ext cx="1871025" cy="584775"/>
          </a:xfrm>
          <a:prstGeom prst="rect">
            <a:avLst/>
          </a:prstGeom>
          <a:noFill/>
        </p:spPr>
        <p:txBody>
          <a:bodyPr wrap="none" rtlCol="0">
            <a:spAutoFit/>
          </a:bodyPr>
          <a:lstStyle/>
          <a:p>
            <a:r>
              <a:rPr lang="en-US" sz="3200" b="1" dirty="0">
                <a:latin typeface="Arial" panose="020B0604020202020204" pitchFamily="34" charset="0"/>
                <a:cs typeface="Arial" panose="020B0604020202020204" pitchFamily="34" charset="0"/>
              </a:rPr>
              <a:t>Example</a:t>
            </a:r>
          </a:p>
        </p:txBody>
      </p:sp>
    </p:spTree>
    <p:extLst>
      <p:ext uri="{BB962C8B-B14F-4D97-AF65-F5344CB8AC3E}">
        <p14:creationId xmlns:p14="http://schemas.microsoft.com/office/powerpoint/2010/main" val="1059396974"/>
      </p:ext>
    </p:extLst>
  </p:cSld>
  <p:clrMapOvr>
    <a:masterClrMapping/>
  </p:clrMapOvr>
  <mc:AlternateContent xmlns:mc="http://schemas.openxmlformats.org/markup-compatibility/2006" xmlns:p14="http://schemas.microsoft.com/office/powerpoint/2010/main">
    <mc:Choice Requires="p14">
      <p:transition spd="slow" p14:dur="9999000" advTm="9999000"/>
    </mc:Choice>
    <mc:Fallback xmlns="">
      <p:transition spd="slow" advTm="9999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C728EB68-9CBE-5B80-F918-5C0FDFD94E9D}"/>
              </a:ext>
            </a:extLst>
          </p:cNvPr>
          <p:cNvSpPr txBox="1">
            <a:spLocks/>
          </p:cNvSpPr>
          <p:nvPr/>
        </p:nvSpPr>
        <p:spPr>
          <a:xfrm>
            <a:off x="278524" y="1023300"/>
            <a:ext cx="11634952" cy="5081412"/>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85750" indent="-28575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[Decide on the direction (for/against) and grade strength (strong/conditional) of your statement(s) and recommendation(s). Consider the following according to the GRADE approach: </a:t>
            </a:r>
          </a:p>
          <a:p>
            <a:pPr marL="742950" lvl="1"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Quality of the evidence</a:t>
            </a:r>
          </a:p>
          <a:p>
            <a:pPr marL="742950" lvl="1"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Balance of desirable/undesirable outcomes</a:t>
            </a:r>
          </a:p>
          <a:p>
            <a:pPr marL="742950" lvl="1"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Values and preferences</a:t>
            </a:r>
          </a:p>
          <a:p>
            <a:pPr marL="742950" lvl="1"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Resource implications</a:t>
            </a:r>
          </a:p>
          <a:p>
            <a:pPr marL="285750" indent="-28575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[Example: Enhanced recovery programs are related to improved short-term outcomes after liver transplantation (Quality of Evidence; Low | Grade of Recommendation; Strong)].</a:t>
            </a:r>
          </a:p>
          <a:p>
            <a:pPr marL="285750" indent="-285750">
              <a:buFont typeface="Arial" panose="020B0604020202020204" pitchFamily="34" charset="0"/>
              <a:buChar char="•"/>
            </a:pPr>
            <a:r>
              <a:rPr lang="en-US" sz="2000" b="1" dirty="0">
                <a:solidFill>
                  <a:schemeClr val="tx1"/>
                </a:solidFill>
                <a:latin typeface="Arial" panose="020B0604020202020204" pitchFamily="34" charset="0"/>
                <a:cs typeface="Arial" panose="020B0604020202020204" pitchFamily="34" charset="0"/>
              </a:rPr>
              <a:t>The direction and strength of recommendation was rated as strong/conditional for/against [add intervention here] with regard to [add outcomes here]. </a:t>
            </a:r>
          </a:p>
          <a:p>
            <a:pPr marL="285750" indent="-285750">
              <a:buFont typeface="Arial" panose="020B0604020202020204" pitchFamily="34" charset="0"/>
              <a:buChar char="•"/>
            </a:pPr>
            <a:r>
              <a:rPr lang="en-US" sz="2000" i="1" dirty="0">
                <a:solidFill>
                  <a:schemeClr val="bg1">
                    <a:lumMod val="50000"/>
                  </a:schemeClr>
                </a:solidFill>
                <a:latin typeface="Arial" panose="020B0604020202020204" pitchFamily="34" charset="0"/>
                <a:cs typeface="Arial" panose="020B0604020202020204" pitchFamily="34" charset="0"/>
              </a:rPr>
              <a:t>[Please use a single slide for each recommendation, if multiple to facilitate discussion]</a:t>
            </a:r>
            <a:endParaRPr lang="en-US" sz="2000" dirty="0">
              <a:solidFill>
                <a:schemeClr val="bg1">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i="1" dirty="0">
                <a:solidFill>
                  <a:schemeClr val="bg1">
                    <a:lumMod val="50000"/>
                  </a:schemeClr>
                </a:solidFill>
                <a:latin typeface="Arial" panose="020B0604020202020204" pitchFamily="34" charset="0"/>
                <a:cs typeface="Arial" panose="020B0604020202020204" pitchFamily="34" charset="0"/>
              </a:rPr>
              <a:t>[Each recommendation will be voted by the audience during the conference]</a:t>
            </a:r>
          </a:p>
          <a:p>
            <a:pPr marL="285750" indent="-285750">
              <a:buFont typeface="Arial" panose="020B0604020202020204" pitchFamily="34" charset="0"/>
              <a:buChar char="•"/>
            </a:pPr>
            <a:r>
              <a:rPr lang="en-US" sz="2000" i="1" dirty="0">
                <a:solidFill>
                  <a:schemeClr val="bg1">
                    <a:lumMod val="50000"/>
                  </a:schemeClr>
                </a:solidFill>
                <a:latin typeface="Arial" panose="020B0604020202020204" pitchFamily="34" charset="0"/>
                <a:cs typeface="Arial" panose="020B0604020202020204" pitchFamily="34" charset="0"/>
              </a:rPr>
              <a:t>[If you have any questions, please do not hesitate to contact us at any time]. </a:t>
            </a:r>
          </a:p>
          <a:p>
            <a:pPr marL="285750" indent="-285750">
              <a:buFont typeface="Arial" panose="020B0604020202020204" pitchFamily="34" charset="0"/>
              <a:buChar char="•"/>
            </a:pPr>
            <a:r>
              <a:rPr lang="en-US" sz="2000" i="1" dirty="0">
                <a:solidFill>
                  <a:schemeClr val="bg1">
                    <a:lumMod val="50000"/>
                  </a:schemeClr>
                </a:solidFill>
                <a:latin typeface="Arial" panose="020B0604020202020204" pitchFamily="34" charset="0"/>
                <a:cs typeface="Arial" panose="020B0604020202020204" pitchFamily="34" charset="0"/>
              </a:rPr>
              <a:t>Thank you,</a:t>
            </a:r>
          </a:p>
          <a:p>
            <a:pPr marL="285750" indent="-285750">
              <a:buFont typeface="Arial" panose="020B0604020202020204" pitchFamily="34" charset="0"/>
              <a:buChar char="•"/>
            </a:pPr>
            <a:r>
              <a:rPr lang="en-US" sz="2000" i="1" dirty="0">
                <a:solidFill>
                  <a:schemeClr val="bg1">
                    <a:lumMod val="50000"/>
                  </a:schemeClr>
                </a:solidFill>
                <a:latin typeface="Arial" panose="020B0604020202020204" pitchFamily="34" charset="0"/>
                <a:cs typeface="Arial" panose="020B0604020202020204" pitchFamily="34" charset="0"/>
              </a:rPr>
              <a:t>The MIOT Consensus Conference Team</a:t>
            </a:r>
          </a:p>
        </p:txBody>
      </p:sp>
      <p:grpSp>
        <p:nvGrpSpPr>
          <p:cNvPr id="5" name="Group 4">
            <a:extLst>
              <a:ext uri="{FF2B5EF4-FFF2-40B4-BE49-F238E27FC236}">
                <a16:creationId xmlns:a16="http://schemas.microsoft.com/office/drawing/2014/main" id="{655033DB-6B62-6568-EDF5-37ABEA76B885}"/>
              </a:ext>
            </a:extLst>
          </p:cNvPr>
          <p:cNvGrpSpPr/>
          <p:nvPr/>
        </p:nvGrpSpPr>
        <p:grpSpPr>
          <a:xfrm>
            <a:off x="0" y="1"/>
            <a:ext cx="12192000" cy="517005"/>
            <a:chOff x="0" y="1"/>
            <a:chExt cx="12192000" cy="517005"/>
          </a:xfrm>
        </p:grpSpPr>
        <p:sp>
          <p:nvSpPr>
            <p:cNvPr id="6" name="Rectangle 5">
              <a:extLst>
                <a:ext uri="{FF2B5EF4-FFF2-40B4-BE49-F238E27FC236}">
                  <a16:creationId xmlns:a16="http://schemas.microsoft.com/office/drawing/2014/main" id="{C5449FE4-B0E8-04A3-5A6C-BAF59B673B36}"/>
                </a:ext>
              </a:extLst>
            </p:cNvPr>
            <p:cNvSpPr/>
            <p:nvPr/>
          </p:nvSpPr>
          <p:spPr>
            <a:xfrm>
              <a:off x="0" y="1"/>
              <a:ext cx="12192000" cy="402770"/>
            </a:xfrm>
            <a:prstGeom prst="rect">
              <a:avLst/>
            </a:prstGeom>
            <a:solidFill>
              <a:srgbClr val="12A6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Recommendations</a:t>
              </a:r>
            </a:p>
          </p:txBody>
        </p:sp>
        <p:sp>
          <p:nvSpPr>
            <p:cNvPr id="7" name="Rectangle 6">
              <a:extLst>
                <a:ext uri="{FF2B5EF4-FFF2-40B4-BE49-F238E27FC236}">
                  <a16:creationId xmlns:a16="http://schemas.microsoft.com/office/drawing/2014/main" id="{0E08F101-F5E2-AEFC-87DF-4C1C755C6DFD}"/>
                </a:ext>
              </a:extLst>
            </p:cNvPr>
            <p:cNvSpPr/>
            <p:nvPr/>
          </p:nvSpPr>
          <p:spPr>
            <a:xfrm>
              <a:off x="0" y="404407"/>
              <a:ext cx="12192000" cy="112599"/>
            </a:xfrm>
            <a:prstGeom prst="rect">
              <a:avLst/>
            </a:prstGeom>
            <a:solidFill>
              <a:srgbClr val="01CF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Rectangle 1">
            <a:extLst>
              <a:ext uri="{FF2B5EF4-FFF2-40B4-BE49-F238E27FC236}">
                <a16:creationId xmlns:a16="http://schemas.microsoft.com/office/drawing/2014/main" id="{7D09E607-3AC1-8DA1-3437-D1E163C494FC}"/>
              </a:ext>
            </a:extLst>
          </p:cNvPr>
          <p:cNvSpPr/>
          <p:nvPr/>
        </p:nvSpPr>
        <p:spPr>
          <a:xfrm>
            <a:off x="0" y="6611007"/>
            <a:ext cx="12192000" cy="246994"/>
          </a:xfrm>
          <a:prstGeom prst="rect">
            <a:avLst/>
          </a:prstGeom>
          <a:solidFill>
            <a:srgbClr val="01CF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 MIOT.cc</a:t>
            </a:r>
          </a:p>
        </p:txBody>
      </p:sp>
      <p:grpSp>
        <p:nvGrpSpPr>
          <p:cNvPr id="4" name="Group 3">
            <a:extLst>
              <a:ext uri="{FF2B5EF4-FFF2-40B4-BE49-F238E27FC236}">
                <a16:creationId xmlns:a16="http://schemas.microsoft.com/office/drawing/2014/main" id="{13B8EA59-40C5-A3E5-E26B-EF7C98991935}"/>
              </a:ext>
            </a:extLst>
          </p:cNvPr>
          <p:cNvGrpSpPr/>
          <p:nvPr/>
        </p:nvGrpSpPr>
        <p:grpSpPr>
          <a:xfrm>
            <a:off x="0" y="6387609"/>
            <a:ext cx="12192000" cy="498101"/>
            <a:chOff x="0" y="6387609"/>
            <a:chExt cx="12192000" cy="498101"/>
          </a:xfrm>
        </p:grpSpPr>
        <p:sp>
          <p:nvSpPr>
            <p:cNvPr id="8" name="Rectangle 7">
              <a:extLst>
                <a:ext uri="{FF2B5EF4-FFF2-40B4-BE49-F238E27FC236}">
                  <a16:creationId xmlns:a16="http://schemas.microsoft.com/office/drawing/2014/main" id="{EA69C6DA-56BE-904A-7F61-D5253F8259F3}"/>
                </a:ext>
              </a:extLst>
            </p:cNvPr>
            <p:cNvSpPr/>
            <p:nvPr/>
          </p:nvSpPr>
          <p:spPr>
            <a:xfrm>
              <a:off x="0" y="6428509"/>
              <a:ext cx="12192000" cy="457201"/>
            </a:xfrm>
            <a:prstGeom prst="rect">
              <a:avLst/>
            </a:prstGeom>
            <a:solidFill>
              <a:srgbClr val="01CF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2000" b="1" i="0" u="none" strike="noStrike" dirty="0">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FB7A71E7-2D23-8C80-168F-7F9D79E75225}"/>
                </a:ext>
              </a:extLst>
            </p:cNvPr>
            <p:cNvSpPr txBox="1"/>
            <p:nvPr/>
          </p:nvSpPr>
          <p:spPr>
            <a:xfrm>
              <a:off x="4522492" y="6387609"/>
              <a:ext cx="3147015" cy="456535"/>
            </a:xfrm>
            <a:prstGeom prst="rect">
              <a:avLst/>
            </a:prstGeom>
            <a:noFill/>
          </p:spPr>
          <p:txBody>
            <a:bodyPr wrap="none" rtlCol="0">
              <a:spAutoFit/>
            </a:bodyPr>
            <a:lstStyle/>
            <a:p>
              <a:pPr algn="ctr">
                <a:lnSpc>
                  <a:spcPct val="150000"/>
                </a:lnSpc>
              </a:pPr>
              <a:r>
                <a:rPr lang="en-GB" sz="1800" b="1" i="0" u="none" strike="noStrike" dirty="0">
                  <a:solidFill>
                    <a:schemeClr val="bg1"/>
                  </a:solidFill>
                  <a:effectLst/>
                  <a:latin typeface="Arial" panose="020B0604020202020204" pitchFamily="34" charset="0"/>
                  <a:cs typeface="Arial" panose="020B0604020202020204" pitchFamily="34" charset="0"/>
                </a:rPr>
                <a:t>https://</a:t>
              </a:r>
              <a:r>
                <a:rPr lang="en-GB" sz="1800" b="1" i="0" u="none" strike="noStrike" dirty="0" err="1">
                  <a:solidFill>
                    <a:schemeClr val="bg1"/>
                  </a:solidFill>
                  <a:effectLst/>
                  <a:latin typeface="Arial" panose="020B0604020202020204" pitchFamily="34" charset="0"/>
                  <a:cs typeface="Arial" panose="020B0604020202020204" pitchFamily="34" charset="0"/>
                </a:rPr>
                <a:t>miot.cc</a:t>
              </a:r>
              <a:r>
                <a:rPr lang="en-GB" sz="1800" b="1" i="0" u="none" strike="noStrike" dirty="0">
                  <a:solidFill>
                    <a:schemeClr val="bg1"/>
                  </a:solidFill>
                  <a:effectLst/>
                  <a:latin typeface="Arial" panose="020B0604020202020204" pitchFamily="34" charset="0"/>
                  <a:cs typeface="Arial" panose="020B0604020202020204" pitchFamily="34" charset="0"/>
                </a:rPr>
                <a:t>/instructions</a:t>
              </a:r>
            </a:p>
          </p:txBody>
        </p:sp>
      </p:grpSp>
      <p:sp>
        <p:nvSpPr>
          <p:cNvPr id="10" name="TextBox 9">
            <a:extLst>
              <a:ext uri="{FF2B5EF4-FFF2-40B4-BE49-F238E27FC236}">
                <a16:creationId xmlns:a16="http://schemas.microsoft.com/office/drawing/2014/main" id="{497717C9-0D34-77C0-3111-8624A0B77FA7}"/>
              </a:ext>
            </a:extLst>
          </p:cNvPr>
          <p:cNvSpPr txBox="1"/>
          <p:nvPr/>
        </p:nvSpPr>
        <p:spPr>
          <a:xfrm>
            <a:off x="4931096" y="499448"/>
            <a:ext cx="2329805" cy="400110"/>
          </a:xfrm>
          <a:prstGeom prst="rect">
            <a:avLst/>
          </a:prstGeom>
          <a:solidFill>
            <a:srgbClr val="04CFAD"/>
          </a:solidFill>
        </p:spPr>
        <p:txBody>
          <a:bodyPr wrap="none" rtlCol="0">
            <a:spAutoFit/>
          </a:bodyPr>
          <a:lstStyle/>
          <a:p>
            <a:r>
              <a:rPr lang="en-US" sz="2000" b="1" dirty="0" err="1">
                <a:solidFill>
                  <a:schemeClr val="bg1"/>
                </a:solidFill>
              </a:rPr>
              <a:t>miot.cc</a:t>
            </a:r>
            <a:r>
              <a:rPr lang="en-US" sz="2000" b="1" dirty="0">
                <a:solidFill>
                  <a:schemeClr val="bg1"/>
                </a:solidFill>
              </a:rPr>
              <a:t>/instructions</a:t>
            </a:r>
          </a:p>
        </p:txBody>
      </p:sp>
    </p:spTree>
    <p:extLst>
      <p:ext uri="{BB962C8B-B14F-4D97-AF65-F5344CB8AC3E}">
        <p14:creationId xmlns:p14="http://schemas.microsoft.com/office/powerpoint/2010/main" val="983978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a:extLst>
              <a:ext uri="{FF2B5EF4-FFF2-40B4-BE49-F238E27FC236}">
                <a16:creationId xmlns:a16="http://schemas.microsoft.com/office/drawing/2014/main" id="{914E5F9A-A15F-864E-3EEF-4E5BEE9FC0C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b="19245"/>
          <a:stretch/>
        </p:blipFill>
        <p:spPr bwMode="auto">
          <a:xfrm>
            <a:off x="4872831" y="2185261"/>
            <a:ext cx="2713958" cy="125655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F52C5D14-AFBF-1241-B597-BF12584ABEEE}"/>
              </a:ext>
            </a:extLst>
          </p:cNvPr>
          <p:cNvSpPr/>
          <p:nvPr/>
        </p:nvSpPr>
        <p:spPr>
          <a:xfrm>
            <a:off x="0" y="758705"/>
            <a:ext cx="12192000" cy="162839"/>
          </a:xfrm>
          <a:prstGeom prst="rect">
            <a:avLst/>
          </a:prstGeom>
          <a:solidFill>
            <a:srgbClr val="E4FF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691608D5-D898-AC77-63BC-2E765A884795}"/>
              </a:ext>
            </a:extLst>
          </p:cNvPr>
          <p:cNvPicPr>
            <a:picLocks noChangeAspect="1"/>
          </p:cNvPicPr>
          <p:nvPr/>
        </p:nvPicPr>
        <p:blipFill>
          <a:blip r:embed="rId4"/>
          <a:stretch>
            <a:fillRect/>
          </a:stretch>
        </p:blipFill>
        <p:spPr>
          <a:xfrm>
            <a:off x="0" y="934332"/>
            <a:ext cx="4874799" cy="3496871"/>
          </a:xfrm>
          <a:prstGeom prst="rect">
            <a:avLst/>
          </a:prstGeom>
        </p:spPr>
      </p:pic>
      <p:pic>
        <p:nvPicPr>
          <p:cNvPr id="9" name="Picture 8">
            <a:extLst>
              <a:ext uri="{FF2B5EF4-FFF2-40B4-BE49-F238E27FC236}">
                <a16:creationId xmlns:a16="http://schemas.microsoft.com/office/drawing/2014/main" id="{2AEE19A4-A8A5-A843-D634-C9751F7C4AAB}"/>
              </a:ext>
            </a:extLst>
          </p:cNvPr>
          <p:cNvPicPr>
            <a:picLocks noChangeAspect="1"/>
          </p:cNvPicPr>
          <p:nvPr/>
        </p:nvPicPr>
        <p:blipFill>
          <a:blip r:embed="rId5"/>
          <a:stretch>
            <a:fillRect/>
          </a:stretch>
        </p:blipFill>
        <p:spPr>
          <a:xfrm>
            <a:off x="8722967" y="4444369"/>
            <a:ext cx="3469033" cy="2009138"/>
          </a:xfrm>
          <a:prstGeom prst="rect">
            <a:avLst/>
          </a:prstGeom>
        </p:spPr>
      </p:pic>
      <p:pic>
        <p:nvPicPr>
          <p:cNvPr id="12" name="Picture 11">
            <a:extLst>
              <a:ext uri="{FF2B5EF4-FFF2-40B4-BE49-F238E27FC236}">
                <a16:creationId xmlns:a16="http://schemas.microsoft.com/office/drawing/2014/main" id="{07C2FE8E-1029-500C-21DB-F7E1BAD57E42}"/>
              </a:ext>
            </a:extLst>
          </p:cNvPr>
          <p:cNvPicPr>
            <a:picLocks noChangeAspect="1"/>
          </p:cNvPicPr>
          <p:nvPr/>
        </p:nvPicPr>
        <p:blipFill>
          <a:blip r:embed="rId6"/>
          <a:stretch>
            <a:fillRect/>
          </a:stretch>
        </p:blipFill>
        <p:spPr>
          <a:xfrm>
            <a:off x="4874799" y="4434712"/>
            <a:ext cx="3848169" cy="2024037"/>
          </a:xfrm>
          <a:prstGeom prst="rect">
            <a:avLst/>
          </a:prstGeom>
        </p:spPr>
      </p:pic>
      <p:pic>
        <p:nvPicPr>
          <p:cNvPr id="13" name="Picture 12">
            <a:extLst>
              <a:ext uri="{FF2B5EF4-FFF2-40B4-BE49-F238E27FC236}">
                <a16:creationId xmlns:a16="http://schemas.microsoft.com/office/drawing/2014/main" id="{6DA01657-E4F7-8FD4-716D-49B4F1C47C22}"/>
              </a:ext>
            </a:extLst>
          </p:cNvPr>
          <p:cNvPicPr>
            <a:picLocks noChangeAspect="1"/>
          </p:cNvPicPr>
          <p:nvPr/>
        </p:nvPicPr>
        <p:blipFill>
          <a:blip r:embed="rId7"/>
          <a:stretch>
            <a:fillRect/>
          </a:stretch>
        </p:blipFill>
        <p:spPr>
          <a:xfrm>
            <a:off x="4872831" y="3363782"/>
            <a:ext cx="1987703" cy="1065305"/>
          </a:xfrm>
          <a:prstGeom prst="rect">
            <a:avLst/>
          </a:prstGeom>
        </p:spPr>
      </p:pic>
      <p:pic>
        <p:nvPicPr>
          <p:cNvPr id="15" name="Picture 14">
            <a:extLst>
              <a:ext uri="{FF2B5EF4-FFF2-40B4-BE49-F238E27FC236}">
                <a16:creationId xmlns:a16="http://schemas.microsoft.com/office/drawing/2014/main" id="{0C708B91-A672-5286-D134-1793C1D08256}"/>
              </a:ext>
            </a:extLst>
          </p:cNvPr>
          <p:cNvPicPr>
            <a:picLocks noChangeAspect="1"/>
          </p:cNvPicPr>
          <p:nvPr/>
        </p:nvPicPr>
        <p:blipFill>
          <a:blip r:embed="rId8"/>
          <a:stretch>
            <a:fillRect/>
          </a:stretch>
        </p:blipFill>
        <p:spPr>
          <a:xfrm>
            <a:off x="6860536" y="906629"/>
            <a:ext cx="5354128" cy="3524573"/>
          </a:xfrm>
          <a:prstGeom prst="rect">
            <a:avLst/>
          </a:prstGeom>
        </p:spPr>
      </p:pic>
      <p:pic>
        <p:nvPicPr>
          <p:cNvPr id="16" name="Picture 15">
            <a:extLst>
              <a:ext uri="{FF2B5EF4-FFF2-40B4-BE49-F238E27FC236}">
                <a16:creationId xmlns:a16="http://schemas.microsoft.com/office/drawing/2014/main" id="{76D56F84-6CE9-67E3-3E35-5160F3D76954}"/>
              </a:ext>
            </a:extLst>
          </p:cNvPr>
          <p:cNvPicPr>
            <a:picLocks noChangeAspect="1"/>
          </p:cNvPicPr>
          <p:nvPr/>
        </p:nvPicPr>
        <p:blipFill>
          <a:blip r:embed="rId9"/>
          <a:stretch>
            <a:fillRect/>
          </a:stretch>
        </p:blipFill>
        <p:spPr>
          <a:xfrm>
            <a:off x="-22664" y="4432212"/>
            <a:ext cx="4897464" cy="2026537"/>
          </a:xfrm>
          <a:prstGeom prst="rect">
            <a:avLst/>
          </a:prstGeom>
        </p:spPr>
      </p:pic>
      <p:pic>
        <p:nvPicPr>
          <p:cNvPr id="17" name="Picture 16">
            <a:extLst>
              <a:ext uri="{FF2B5EF4-FFF2-40B4-BE49-F238E27FC236}">
                <a16:creationId xmlns:a16="http://schemas.microsoft.com/office/drawing/2014/main" id="{20A40386-B9F7-3B75-7203-9E6A7AAFB593}"/>
              </a:ext>
            </a:extLst>
          </p:cNvPr>
          <p:cNvPicPr>
            <a:picLocks noChangeAspect="1"/>
          </p:cNvPicPr>
          <p:nvPr/>
        </p:nvPicPr>
        <p:blipFill>
          <a:blip r:embed="rId10"/>
          <a:stretch>
            <a:fillRect/>
          </a:stretch>
        </p:blipFill>
        <p:spPr>
          <a:xfrm>
            <a:off x="4872831" y="928707"/>
            <a:ext cx="1990720" cy="1256554"/>
          </a:xfrm>
          <a:prstGeom prst="rect">
            <a:avLst/>
          </a:prstGeom>
        </p:spPr>
      </p:pic>
      <p:grpSp>
        <p:nvGrpSpPr>
          <p:cNvPr id="5" name="Group 4">
            <a:extLst>
              <a:ext uri="{FF2B5EF4-FFF2-40B4-BE49-F238E27FC236}">
                <a16:creationId xmlns:a16="http://schemas.microsoft.com/office/drawing/2014/main" id="{97D2F39C-CF87-E474-EC4D-2EC99442DAEB}"/>
              </a:ext>
            </a:extLst>
          </p:cNvPr>
          <p:cNvGrpSpPr/>
          <p:nvPr/>
        </p:nvGrpSpPr>
        <p:grpSpPr>
          <a:xfrm>
            <a:off x="0" y="1"/>
            <a:ext cx="12192000" cy="935398"/>
            <a:chOff x="0" y="1"/>
            <a:chExt cx="12192000" cy="935398"/>
          </a:xfrm>
        </p:grpSpPr>
        <p:sp>
          <p:nvSpPr>
            <p:cNvPr id="10" name="Rectangle 9">
              <a:extLst>
                <a:ext uri="{FF2B5EF4-FFF2-40B4-BE49-F238E27FC236}">
                  <a16:creationId xmlns:a16="http://schemas.microsoft.com/office/drawing/2014/main" id="{AFE7B8FA-FFCD-7779-E726-59B51DAAF18E}"/>
                </a:ext>
              </a:extLst>
            </p:cNvPr>
            <p:cNvSpPr/>
            <p:nvPr/>
          </p:nvSpPr>
          <p:spPr>
            <a:xfrm>
              <a:off x="0" y="1"/>
              <a:ext cx="12192000" cy="828676"/>
            </a:xfrm>
            <a:prstGeom prst="rect">
              <a:avLst/>
            </a:prstGeom>
            <a:solidFill>
              <a:srgbClr val="12A6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Arial" panose="020B0604020202020204" pitchFamily="34" charset="0"/>
                  <a:cs typeface="Arial" panose="020B0604020202020204" pitchFamily="34" charset="0"/>
                </a:rPr>
                <a:t>Thank You!!!</a:t>
              </a:r>
            </a:p>
          </p:txBody>
        </p:sp>
        <p:sp>
          <p:nvSpPr>
            <p:cNvPr id="11" name="Rectangle 10">
              <a:extLst>
                <a:ext uri="{FF2B5EF4-FFF2-40B4-BE49-F238E27FC236}">
                  <a16:creationId xmlns:a16="http://schemas.microsoft.com/office/drawing/2014/main" id="{FE2A2DE9-79A0-82AB-D10B-4E0816CEA664}"/>
                </a:ext>
              </a:extLst>
            </p:cNvPr>
            <p:cNvSpPr/>
            <p:nvPr/>
          </p:nvSpPr>
          <p:spPr>
            <a:xfrm>
              <a:off x="0" y="772560"/>
              <a:ext cx="12192000" cy="162839"/>
            </a:xfrm>
            <a:prstGeom prst="rect">
              <a:avLst/>
            </a:prstGeom>
            <a:solidFill>
              <a:srgbClr val="01CF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A blue and white logo&#10;&#10;Description automatically generated">
              <a:extLst>
                <a:ext uri="{FF2B5EF4-FFF2-40B4-BE49-F238E27FC236}">
                  <a16:creationId xmlns:a16="http://schemas.microsoft.com/office/drawing/2014/main" id="{8BE115BD-44EA-5552-6DCE-C2857A6ECAD8}"/>
                </a:ext>
              </a:extLst>
            </p:cNvPr>
            <p:cNvPicPr>
              <a:picLocks noChangeAspect="1"/>
            </p:cNvPicPr>
            <p:nvPr/>
          </p:nvPicPr>
          <p:blipFill>
            <a:blip r:embed="rId11"/>
            <a:stretch>
              <a:fillRect/>
            </a:stretch>
          </p:blipFill>
          <p:spPr>
            <a:xfrm>
              <a:off x="96982" y="59999"/>
              <a:ext cx="651447" cy="612360"/>
            </a:xfrm>
            <a:prstGeom prst="rect">
              <a:avLst/>
            </a:prstGeom>
          </p:spPr>
        </p:pic>
      </p:grpSp>
      <p:grpSp>
        <p:nvGrpSpPr>
          <p:cNvPr id="19" name="Group 18">
            <a:extLst>
              <a:ext uri="{FF2B5EF4-FFF2-40B4-BE49-F238E27FC236}">
                <a16:creationId xmlns:a16="http://schemas.microsoft.com/office/drawing/2014/main" id="{9A2BA302-B453-B5A4-6410-2D2D1166DA9E}"/>
              </a:ext>
            </a:extLst>
          </p:cNvPr>
          <p:cNvGrpSpPr/>
          <p:nvPr/>
        </p:nvGrpSpPr>
        <p:grpSpPr>
          <a:xfrm>
            <a:off x="-22664" y="6377877"/>
            <a:ext cx="12192000" cy="498101"/>
            <a:chOff x="0" y="6387609"/>
            <a:chExt cx="12192000" cy="498101"/>
          </a:xfrm>
        </p:grpSpPr>
        <p:sp>
          <p:nvSpPr>
            <p:cNvPr id="20" name="Rectangle 19">
              <a:extLst>
                <a:ext uri="{FF2B5EF4-FFF2-40B4-BE49-F238E27FC236}">
                  <a16:creationId xmlns:a16="http://schemas.microsoft.com/office/drawing/2014/main" id="{DBEBD781-5B74-EAEB-6B09-B55C585821ED}"/>
                </a:ext>
              </a:extLst>
            </p:cNvPr>
            <p:cNvSpPr/>
            <p:nvPr/>
          </p:nvSpPr>
          <p:spPr>
            <a:xfrm>
              <a:off x="0" y="6428509"/>
              <a:ext cx="12192000" cy="457201"/>
            </a:xfrm>
            <a:prstGeom prst="rect">
              <a:avLst/>
            </a:prstGeom>
            <a:solidFill>
              <a:srgbClr val="01CF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2000" b="1" i="0" u="none" strike="noStrike" dirty="0">
                <a:effectLst/>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7B594E3-C9A9-E3BA-5D08-1D2C2A1279BE}"/>
                </a:ext>
              </a:extLst>
            </p:cNvPr>
            <p:cNvSpPr txBox="1"/>
            <p:nvPr/>
          </p:nvSpPr>
          <p:spPr>
            <a:xfrm>
              <a:off x="3616282" y="6387609"/>
              <a:ext cx="4959435" cy="456535"/>
            </a:xfrm>
            <a:prstGeom prst="rect">
              <a:avLst/>
            </a:prstGeom>
            <a:noFill/>
          </p:spPr>
          <p:txBody>
            <a:bodyPr wrap="none" rtlCol="0">
              <a:spAutoFit/>
            </a:bodyPr>
            <a:lstStyle/>
            <a:p>
              <a:pPr algn="ctr">
                <a:lnSpc>
                  <a:spcPct val="150000"/>
                </a:lnSpc>
              </a:pPr>
              <a:r>
                <a:rPr lang="en-GB" sz="1800" b="1" i="0" u="none" strike="noStrike" dirty="0">
                  <a:solidFill>
                    <a:schemeClr val="bg1"/>
                  </a:solidFill>
                  <a:effectLst/>
                  <a:latin typeface="Arial" panose="020B0604020202020204" pitchFamily="34" charset="0"/>
                  <a:cs typeface="Arial" panose="020B0604020202020204" pitchFamily="34" charset="0"/>
                </a:rPr>
                <a:t>12-14 December 2024, Riyadh, Saudi Arabia</a:t>
              </a:r>
            </a:p>
          </p:txBody>
        </p:sp>
      </p:grpSp>
    </p:spTree>
    <p:extLst>
      <p:ext uri="{BB962C8B-B14F-4D97-AF65-F5344CB8AC3E}">
        <p14:creationId xmlns:p14="http://schemas.microsoft.com/office/powerpoint/2010/main" val="386353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F574EC-097E-B6D4-B788-35FA7B417B1B}"/>
              </a:ext>
            </a:extLst>
          </p:cNvPr>
          <p:cNvSpPr/>
          <p:nvPr/>
        </p:nvSpPr>
        <p:spPr>
          <a:xfrm>
            <a:off x="0" y="1"/>
            <a:ext cx="12192000" cy="828676"/>
          </a:xfrm>
          <a:prstGeom prst="rect">
            <a:avLst/>
          </a:prstGeom>
          <a:solidFill>
            <a:srgbClr val="12A6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Arial" panose="020B0604020202020204" pitchFamily="34" charset="0"/>
                <a:cs typeface="Arial" panose="020B0604020202020204" pitchFamily="34" charset="0"/>
              </a:rPr>
              <a:t>Danish Model of Consensus</a:t>
            </a:r>
            <a:endParaRPr lang="en-US" sz="2400" b="1" dirty="0">
              <a:solidFill>
                <a:schemeClr val="bg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C86E20F8-6ABC-83DA-D144-DB85BA927D23}"/>
              </a:ext>
            </a:extLst>
          </p:cNvPr>
          <p:cNvSpPr/>
          <p:nvPr/>
        </p:nvSpPr>
        <p:spPr>
          <a:xfrm>
            <a:off x="0" y="758705"/>
            <a:ext cx="12192000" cy="162839"/>
          </a:xfrm>
          <a:prstGeom prst="rect">
            <a:avLst/>
          </a:prstGeom>
          <a:solidFill>
            <a:srgbClr val="01CF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blue and white logo&#10;&#10;Description automatically generated">
            <a:extLst>
              <a:ext uri="{FF2B5EF4-FFF2-40B4-BE49-F238E27FC236}">
                <a16:creationId xmlns:a16="http://schemas.microsoft.com/office/drawing/2014/main" id="{C213FFC1-BEBE-D11C-D748-D4B2AC1E2BAD}"/>
              </a:ext>
            </a:extLst>
          </p:cNvPr>
          <p:cNvPicPr>
            <a:picLocks noChangeAspect="1"/>
          </p:cNvPicPr>
          <p:nvPr/>
        </p:nvPicPr>
        <p:blipFill>
          <a:blip r:embed="rId3"/>
          <a:stretch>
            <a:fillRect/>
          </a:stretch>
        </p:blipFill>
        <p:spPr>
          <a:xfrm>
            <a:off x="96982" y="59999"/>
            <a:ext cx="651447" cy="612360"/>
          </a:xfrm>
          <a:prstGeom prst="rect">
            <a:avLst/>
          </a:prstGeom>
        </p:spPr>
      </p:pic>
      <p:grpSp>
        <p:nvGrpSpPr>
          <p:cNvPr id="10" name="Group 9">
            <a:extLst>
              <a:ext uri="{FF2B5EF4-FFF2-40B4-BE49-F238E27FC236}">
                <a16:creationId xmlns:a16="http://schemas.microsoft.com/office/drawing/2014/main" id="{DB6397FA-CA34-282E-444E-3815DED6C6BB}"/>
              </a:ext>
            </a:extLst>
          </p:cNvPr>
          <p:cNvGrpSpPr/>
          <p:nvPr/>
        </p:nvGrpSpPr>
        <p:grpSpPr>
          <a:xfrm>
            <a:off x="0" y="6428509"/>
            <a:ext cx="12192000" cy="457201"/>
            <a:chOff x="0" y="6428509"/>
            <a:chExt cx="12192000" cy="457201"/>
          </a:xfrm>
        </p:grpSpPr>
        <p:sp>
          <p:nvSpPr>
            <p:cNvPr id="11" name="Rectangle 10">
              <a:extLst>
                <a:ext uri="{FF2B5EF4-FFF2-40B4-BE49-F238E27FC236}">
                  <a16:creationId xmlns:a16="http://schemas.microsoft.com/office/drawing/2014/main" id="{3DAA4ABB-D996-2119-94AE-E89927BAB590}"/>
                </a:ext>
              </a:extLst>
            </p:cNvPr>
            <p:cNvSpPr/>
            <p:nvPr/>
          </p:nvSpPr>
          <p:spPr>
            <a:xfrm>
              <a:off x="0" y="6428509"/>
              <a:ext cx="12192000" cy="457201"/>
            </a:xfrm>
            <a:prstGeom prst="rect">
              <a:avLst/>
            </a:prstGeom>
            <a:solidFill>
              <a:srgbClr val="01CF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2000" b="1" i="0" u="none" strike="noStrike" dirty="0">
                <a:effectLst/>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D10D7A9-7B4F-80C8-61B3-1E5C46ACFE63}"/>
                </a:ext>
              </a:extLst>
            </p:cNvPr>
            <p:cNvSpPr txBox="1"/>
            <p:nvPr/>
          </p:nvSpPr>
          <p:spPr>
            <a:xfrm>
              <a:off x="5535557" y="6470074"/>
              <a:ext cx="1120883" cy="369332"/>
            </a:xfrm>
            <a:prstGeom prst="rect">
              <a:avLst/>
            </a:prstGeom>
            <a:noFill/>
          </p:spPr>
          <p:txBody>
            <a:bodyPr wrap="none" rtlCol="0">
              <a:spAutoFit/>
            </a:bodyPr>
            <a:lstStyle/>
            <a:p>
              <a:pPr algn="ctr"/>
              <a:r>
                <a:rPr lang="en-US" sz="1800" b="1" dirty="0">
                  <a:solidFill>
                    <a:schemeClr val="bg1"/>
                  </a:solidFill>
                  <a:latin typeface="Arial" panose="020B0604020202020204" pitchFamily="34" charset="0"/>
                  <a:cs typeface="Arial" panose="020B0604020202020204" pitchFamily="34" charset="0"/>
                </a:rPr>
                <a:t> MIOT.cc</a:t>
              </a:r>
            </a:p>
          </p:txBody>
        </p:sp>
      </p:grpSp>
      <p:pic>
        <p:nvPicPr>
          <p:cNvPr id="4" name="Picture 3" descr="A diagram of a scientific work&#10;&#10;Description automatically generated">
            <a:extLst>
              <a:ext uri="{FF2B5EF4-FFF2-40B4-BE49-F238E27FC236}">
                <a16:creationId xmlns:a16="http://schemas.microsoft.com/office/drawing/2014/main" id="{BAE9F482-C33E-289E-48AE-8F5A8BEA98E4}"/>
              </a:ext>
            </a:extLst>
          </p:cNvPr>
          <p:cNvPicPr>
            <a:picLocks noChangeAspect="1"/>
          </p:cNvPicPr>
          <p:nvPr/>
        </p:nvPicPr>
        <p:blipFill>
          <a:blip r:embed="rId4"/>
          <a:stretch>
            <a:fillRect/>
          </a:stretch>
        </p:blipFill>
        <p:spPr>
          <a:xfrm>
            <a:off x="3845488" y="962444"/>
            <a:ext cx="4501023" cy="5345688"/>
          </a:xfrm>
          <a:prstGeom prst="rect">
            <a:avLst/>
          </a:prstGeom>
        </p:spPr>
      </p:pic>
      <p:pic>
        <p:nvPicPr>
          <p:cNvPr id="3" name="Picture 2" descr="A white background with green text&#10;&#10;Description automatically generated">
            <a:extLst>
              <a:ext uri="{FF2B5EF4-FFF2-40B4-BE49-F238E27FC236}">
                <a16:creationId xmlns:a16="http://schemas.microsoft.com/office/drawing/2014/main" id="{73A15CF7-C926-24DC-AFBF-B128F87C6C95}"/>
              </a:ext>
            </a:extLst>
          </p:cNvPr>
          <p:cNvPicPr>
            <a:picLocks noChangeAspect="1"/>
          </p:cNvPicPr>
          <p:nvPr/>
        </p:nvPicPr>
        <p:blipFill>
          <a:blip r:embed="rId5"/>
          <a:stretch>
            <a:fillRect/>
          </a:stretch>
        </p:blipFill>
        <p:spPr>
          <a:xfrm>
            <a:off x="9628644" y="1425518"/>
            <a:ext cx="2563353" cy="2612649"/>
          </a:xfrm>
          <a:prstGeom prst="rect">
            <a:avLst/>
          </a:prstGeom>
        </p:spPr>
      </p:pic>
    </p:spTree>
    <p:extLst>
      <p:ext uri="{BB962C8B-B14F-4D97-AF65-F5344CB8AC3E}">
        <p14:creationId xmlns:p14="http://schemas.microsoft.com/office/powerpoint/2010/main" val="398253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BD63FEB-2ABB-E4B3-0531-72FF2CEBAFC0}"/>
              </a:ext>
            </a:extLst>
          </p:cNvPr>
          <p:cNvGrpSpPr/>
          <p:nvPr/>
        </p:nvGrpSpPr>
        <p:grpSpPr>
          <a:xfrm>
            <a:off x="0" y="1"/>
            <a:ext cx="12192000" cy="935398"/>
            <a:chOff x="0" y="1"/>
            <a:chExt cx="12192000" cy="935398"/>
          </a:xfrm>
        </p:grpSpPr>
        <p:sp>
          <p:nvSpPr>
            <p:cNvPr id="9" name="Rectangle 8">
              <a:extLst>
                <a:ext uri="{FF2B5EF4-FFF2-40B4-BE49-F238E27FC236}">
                  <a16:creationId xmlns:a16="http://schemas.microsoft.com/office/drawing/2014/main" id="{B717E397-87C1-6902-D0FF-771A64F5073D}"/>
                </a:ext>
              </a:extLst>
            </p:cNvPr>
            <p:cNvSpPr/>
            <p:nvPr/>
          </p:nvSpPr>
          <p:spPr>
            <a:xfrm>
              <a:off x="0" y="1"/>
              <a:ext cx="12192000" cy="828676"/>
            </a:xfrm>
            <a:prstGeom prst="rect">
              <a:avLst/>
            </a:prstGeom>
            <a:solidFill>
              <a:srgbClr val="12A6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Arial" panose="020B0604020202020204" pitchFamily="34" charset="0"/>
                  <a:cs typeface="Arial" panose="020B0604020202020204" pitchFamily="34" charset="0"/>
                </a:rPr>
                <a:t>Scoping Review</a:t>
              </a:r>
            </a:p>
          </p:txBody>
        </p:sp>
        <p:sp>
          <p:nvSpPr>
            <p:cNvPr id="10" name="Rectangle 9">
              <a:extLst>
                <a:ext uri="{FF2B5EF4-FFF2-40B4-BE49-F238E27FC236}">
                  <a16:creationId xmlns:a16="http://schemas.microsoft.com/office/drawing/2014/main" id="{440E496C-51AC-321B-DCE1-1FD69DAD2260}"/>
                </a:ext>
              </a:extLst>
            </p:cNvPr>
            <p:cNvSpPr/>
            <p:nvPr/>
          </p:nvSpPr>
          <p:spPr>
            <a:xfrm>
              <a:off x="0" y="772560"/>
              <a:ext cx="12192000" cy="162839"/>
            </a:xfrm>
            <a:prstGeom prst="rect">
              <a:avLst/>
            </a:prstGeom>
            <a:solidFill>
              <a:srgbClr val="01CF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blue and white logo&#10;&#10;Description automatically generated">
              <a:extLst>
                <a:ext uri="{FF2B5EF4-FFF2-40B4-BE49-F238E27FC236}">
                  <a16:creationId xmlns:a16="http://schemas.microsoft.com/office/drawing/2014/main" id="{A2D6F2E2-CC87-114B-C036-F9D1BF559721}"/>
                </a:ext>
              </a:extLst>
            </p:cNvPr>
            <p:cNvPicPr>
              <a:picLocks noChangeAspect="1"/>
            </p:cNvPicPr>
            <p:nvPr/>
          </p:nvPicPr>
          <p:blipFill>
            <a:blip r:embed="rId3"/>
            <a:stretch>
              <a:fillRect/>
            </a:stretch>
          </p:blipFill>
          <p:spPr>
            <a:xfrm>
              <a:off x="96982" y="59999"/>
              <a:ext cx="651447" cy="612360"/>
            </a:xfrm>
            <a:prstGeom prst="rect">
              <a:avLst/>
            </a:prstGeom>
          </p:spPr>
        </p:pic>
      </p:grpSp>
      <p:grpSp>
        <p:nvGrpSpPr>
          <p:cNvPr id="12" name="Group 11">
            <a:extLst>
              <a:ext uri="{FF2B5EF4-FFF2-40B4-BE49-F238E27FC236}">
                <a16:creationId xmlns:a16="http://schemas.microsoft.com/office/drawing/2014/main" id="{509BBD97-96A1-9B2D-9D98-37914D218793}"/>
              </a:ext>
            </a:extLst>
          </p:cNvPr>
          <p:cNvGrpSpPr/>
          <p:nvPr/>
        </p:nvGrpSpPr>
        <p:grpSpPr>
          <a:xfrm>
            <a:off x="0" y="6387609"/>
            <a:ext cx="12192000" cy="498101"/>
            <a:chOff x="0" y="6387609"/>
            <a:chExt cx="12192000" cy="498101"/>
          </a:xfrm>
        </p:grpSpPr>
        <p:sp>
          <p:nvSpPr>
            <p:cNvPr id="13" name="Rectangle 12">
              <a:extLst>
                <a:ext uri="{FF2B5EF4-FFF2-40B4-BE49-F238E27FC236}">
                  <a16:creationId xmlns:a16="http://schemas.microsoft.com/office/drawing/2014/main" id="{E603159B-E251-01BB-9277-1912CC6BFDED}"/>
                </a:ext>
              </a:extLst>
            </p:cNvPr>
            <p:cNvSpPr/>
            <p:nvPr/>
          </p:nvSpPr>
          <p:spPr>
            <a:xfrm>
              <a:off x="0" y="6428509"/>
              <a:ext cx="12192000" cy="457201"/>
            </a:xfrm>
            <a:prstGeom prst="rect">
              <a:avLst/>
            </a:prstGeom>
            <a:solidFill>
              <a:srgbClr val="01CF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2000" b="1" i="0" u="none" strike="noStrike" dirty="0">
                <a:effectLst/>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8C860330-CC0C-8585-AE84-E870DA5A5365}"/>
                </a:ext>
              </a:extLst>
            </p:cNvPr>
            <p:cNvSpPr txBox="1"/>
            <p:nvPr/>
          </p:nvSpPr>
          <p:spPr>
            <a:xfrm>
              <a:off x="4522492" y="6387609"/>
              <a:ext cx="3147015" cy="456535"/>
            </a:xfrm>
            <a:prstGeom prst="rect">
              <a:avLst/>
            </a:prstGeom>
            <a:noFill/>
          </p:spPr>
          <p:txBody>
            <a:bodyPr wrap="none" rtlCol="0">
              <a:spAutoFit/>
            </a:bodyPr>
            <a:lstStyle/>
            <a:p>
              <a:pPr algn="ctr">
                <a:lnSpc>
                  <a:spcPct val="150000"/>
                </a:lnSpc>
              </a:pPr>
              <a:r>
                <a:rPr lang="en-GB" sz="1800" b="1" i="0" u="none" strike="noStrike" dirty="0">
                  <a:solidFill>
                    <a:schemeClr val="bg1"/>
                  </a:solidFill>
                  <a:effectLst/>
                  <a:latin typeface="Arial" panose="020B0604020202020204" pitchFamily="34" charset="0"/>
                  <a:cs typeface="Arial" panose="020B0604020202020204" pitchFamily="34" charset="0"/>
                </a:rPr>
                <a:t>https://</a:t>
              </a:r>
              <a:r>
                <a:rPr lang="en-GB" sz="1800" b="1" i="0" u="none" strike="noStrike" dirty="0" err="1">
                  <a:solidFill>
                    <a:schemeClr val="bg1"/>
                  </a:solidFill>
                  <a:effectLst/>
                  <a:latin typeface="Arial" panose="020B0604020202020204" pitchFamily="34" charset="0"/>
                  <a:cs typeface="Arial" panose="020B0604020202020204" pitchFamily="34" charset="0"/>
                </a:rPr>
                <a:t>miot.cc</a:t>
              </a:r>
              <a:r>
                <a:rPr lang="en-GB" sz="1800" b="1" i="0" u="none" strike="noStrike" dirty="0">
                  <a:solidFill>
                    <a:schemeClr val="bg1"/>
                  </a:solidFill>
                  <a:effectLst/>
                  <a:latin typeface="Arial" panose="020B0604020202020204" pitchFamily="34" charset="0"/>
                  <a:cs typeface="Arial" panose="020B0604020202020204" pitchFamily="34" charset="0"/>
                </a:rPr>
                <a:t>/instructions</a:t>
              </a:r>
            </a:p>
          </p:txBody>
        </p:sp>
      </p:grpSp>
      <p:sp>
        <p:nvSpPr>
          <p:cNvPr id="3" name="TextBox 2">
            <a:extLst>
              <a:ext uri="{FF2B5EF4-FFF2-40B4-BE49-F238E27FC236}">
                <a16:creationId xmlns:a16="http://schemas.microsoft.com/office/drawing/2014/main" id="{81908396-83C0-0C60-CE18-E931A6ED2DD8}"/>
              </a:ext>
            </a:extLst>
          </p:cNvPr>
          <p:cNvSpPr txBox="1"/>
          <p:nvPr/>
        </p:nvSpPr>
        <p:spPr>
          <a:xfrm>
            <a:off x="209572" y="1601236"/>
            <a:ext cx="8625840" cy="3693319"/>
          </a:xfrm>
          <a:prstGeom prst="rect">
            <a:avLst/>
          </a:prstGeom>
          <a:noFill/>
        </p:spPr>
        <p:txBody>
          <a:bodyPr wrap="square" rtlCol="0">
            <a:spAutoFit/>
          </a:bodyPr>
          <a:lstStyle/>
          <a:p>
            <a:r>
              <a:rPr lang="en-GB" sz="1800" dirty="0">
                <a:effectLst/>
                <a:highlight>
                  <a:srgbClr val="FFFFFF"/>
                </a:highlight>
                <a:latin typeface="ArialMT"/>
              </a:rPr>
              <a:t>A </a:t>
            </a:r>
            <a:r>
              <a:rPr lang="en-GB" sz="1800" b="1" dirty="0">
                <a:solidFill>
                  <a:srgbClr val="355421"/>
                </a:solidFill>
                <a:effectLst/>
                <a:highlight>
                  <a:srgbClr val="FFFFFF"/>
                </a:highlight>
                <a:latin typeface="Arial" panose="020B0604020202020204" pitchFamily="34" charset="0"/>
              </a:rPr>
              <a:t>scoping review </a:t>
            </a:r>
            <a:r>
              <a:rPr lang="en-GB" sz="1800" dirty="0">
                <a:effectLst/>
                <a:highlight>
                  <a:srgbClr val="FFFFFF"/>
                </a:highlight>
                <a:latin typeface="ArialMT"/>
              </a:rPr>
              <a:t>maps out the main concepts and gaps in research on a topic, while a systematic review critically evaluates and synthesizes findings to answer a specific question in a more strict methodological way.</a:t>
            </a:r>
          </a:p>
          <a:p>
            <a:endParaRPr lang="en-GB" dirty="0">
              <a:effectLst/>
              <a:highlight>
                <a:srgbClr val="FFFFFF"/>
              </a:highlight>
            </a:endParaRPr>
          </a:p>
          <a:p>
            <a:r>
              <a:rPr lang="en-GB" sz="1800" b="1" dirty="0">
                <a:solidFill>
                  <a:srgbClr val="355421"/>
                </a:solidFill>
                <a:effectLst/>
                <a:highlight>
                  <a:srgbClr val="FFFFFF"/>
                </a:highlight>
                <a:latin typeface="Arial" panose="020B0604020202020204" pitchFamily="34" charset="0"/>
              </a:rPr>
              <a:t>Guidelines summary </a:t>
            </a:r>
            <a:endParaRPr lang="en-GB" dirty="0">
              <a:effectLst/>
              <a:highlight>
                <a:srgbClr val="FFFFFF"/>
              </a:highlight>
            </a:endParaRPr>
          </a:p>
          <a:p>
            <a:pPr marL="342900" indent="-342900">
              <a:buFont typeface="+mj-lt"/>
              <a:buAutoNum type="arabicPeriod"/>
            </a:pPr>
            <a:r>
              <a:rPr lang="en-GB" sz="1800" dirty="0">
                <a:effectLst/>
                <a:highlight>
                  <a:srgbClr val="FFFFFF"/>
                </a:highlight>
                <a:latin typeface="ArialMT"/>
              </a:rPr>
              <a:t>Define your </a:t>
            </a:r>
            <a:r>
              <a:rPr lang="en-GB" sz="1800" b="1" dirty="0">
                <a:solidFill>
                  <a:srgbClr val="355421"/>
                </a:solidFill>
                <a:effectLst/>
                <a:highlight>
                  <a:srgbClr val="FFFFFF"/>
                </a:highlight>
                <a:latin typeface="ArialMT"/>
              </a:rPr>
              <a:t>research question </a:t>
            </a:r>
            <a:r>
              <a:rPr lang="en-GB" sz="1800" dirty="0">
                <a:effectLst/>
                <a:highlight>
                  <a:srgbClr val="FFFFFF"/>
                </a:highlight>
                <a:latin typeface="ArialMT"/>
              </a:rPr>
              <a:t>based on the topic allocated to your panel. </a:t>
            </a:r>
          </a:p>
          <a:p>
            <a:pPr marL="342900" indent="-342900">
              <a:buFont typeface="+mj-lt"/>
              <a:buAutoNum type="arabicPeriod"/>
            </a:pPr>
            <a:r>
              <a:rPr lang="en-GB" sz="1800" dirty="0">
                <a:effectLst/>
                <a:highlight>
                  <a:srgbClr val="FFFFFF"/>
                </a:highlight>
                <a:latin typeface="ArialMT"/>
              </a:rPr>
              <a:t>Determine the scope and </a:t>
            </a:r>
            <a:r>
              <a:rPr lang="en-GB" sz="1800" b="1" dirty="0">
                <a:solidFill>
                  <a:srgbClr val="355421"/>
                </a:solidFill>
                <a:effectLst/>
                <a:highlight>
                  <a:srgbClr val="FFFFFF"/>
                </a:highlight>
                <a:latin typeface="ArialMT"/>
              </a:rPr>
              <a:t>inclusion/exclusion </a:t>
            </a:r>
            <a:r>
              <a:rPr lang="en-GB" sz="1800" dirty="0">
                <a:effectLst/>
                <a:highlight>
                  <a:srgbClr val="FFFFFF"/>
                </a:highlight>
                <a:latin typeface="ArialMT"/>
              </a:rPr>
              <a:t>criteria. </a:t>
            </a:r>
          </a:p>
          <a:p>
            <a:pPr marL="342900" indent="-342900">
              <a:buFont typeface="+mj-lt"/>
              <a:buAutoNum type="arabicPeriod"/>
            </a:pPr>
            <a:r>
              <a:rPr lang="en-GB" sz="1800" dirty="0">
                <a:effectLst/>
                <a:highlight>
                  <a:srgbClr val="FFFFFF"/>
                </a:highlight>
                <a:latin typeface="ArialMT"/>
              </a:rPr>
              <a:t>Develop a </a:t>
            </a:r>
            <a:r>
              <a:rPr lang="en-GB" sz="1800" b="1" dirty="0">
                <a:solidFill>
                  <a:srgbClr val="355421"/>
                </a:solidFill>
                <a:effectLst/>
                <a:highlight>
                  <a:srgbClr val="FFFFFF"/>
                </a:highlight>
                <a:latin typeface="ArialMT"/>
              </a:rPr>
              <a:t>search</a:t>
            </a:r>
            <a:r>
              <a:rPr lang="en-GB" sz="1800" dirty="0">
                <a:solidFill>
                  <a:srgbClr val="355421"/>
                </a:solidFill>
                <a:effectLst/>
                <a:highlight>
                  <a:srgbClr val="FFFFFF"/>
                </a:highlight>
                <a:latin typeface="ArialMT"/>
              </a:rPr>
              <a:t> </a:t>
            </a:r>
            <a:r>
              <a:rPr lang="en-GB" sz="1800" dirty="0">
                <a:effectLst/>
                <a:highlight>
                  <a:srgbClr val="FFFFFF"/>
                </a:highlight>
                <a:latin typeface="ArialMT"/>
              </a:rPr>
              <a:t>strategy using relevant </a:t>
            </a:r>
            <a:r>
              <a:rPr lang="en-GB" sz="1800" dirty="0">
                <a:solidFill>
                  <a:srgbClr val="355421"/>
                </a:solidFill>
                <a:effectLst/>
                <a:highlight>
                  <a:srgbClr val="FFFFFF"/>
                </a:highlight>
                <a:latin typeface="ArialMT"/>
              </a:rPr>
              <a:t>keywords</a:t>
            </a:r>
            <a:r>
              <a:rPr lang="en-GB" sz="1800" dirty="0">
                <a:effectLst/>
                <a:highlight>
                  <a:srgbClr val="FFFFFF"/>
                </a:highlight>
                <a:latin typeface="ArialMT"/>
              </a:rPr>
              <a:t>. </a:t>
            </a:r>
          </a:p>
          <a:p>
            <a:pPr marL="342900" indent="-342900">
              <a:buFont typeface="+mj-lt"/>
              <a:buAutoNum type="arabicPeriod"/>
            </a:pPr>
            <a:r>
              <a:rPr lang="en-GB" sz="1800" dirty="0">
                <a:effectLst/>
                <a:highlight>
                  <a:srgbClr val="FFFFFF"/>
                </a:highlight>
                <a:latin typeface="ArialMT"/>
              </a:rPr>
              <a:t>Conduct the </a:t>
            </a:r>
            <a:r>
              <a:rPr lang="en-GB" sz="1800" b="1" dirty="0">
                <a:solidFill>
                  <a:srgbClr val="355421"/>
                </a:solidFill>
                <a:effectLst/>
                <a:highlight>
                  <a:srgbClr val="FFFFFF"/>
                </a:highlight>
                <a:latin typeface="ArialMT"/>
              </a:rPr>
              <a:t>literature search </a:t>
            </a:r>
            <a:r>
              <a:rPr lang="en-GB" sz="1800" dirty="0">
                <a:effectLst/>
                <a:highlight>
                  <a:srgbClr val="FFFFFF"/>
                </a:highlight>
                <a:latin typeface="ArialMT"/>
              </a:rPr>
              <a:t>in databases such as PubMed / Google Scholar. </a:t>
            </a:r>
          </a:p>
          <a:p>
            <a:pPr marL="342900" indent="-342900">
              <a:buFont typeface="+mj-lt"/>
              <a:buAutoNum type="arabicPeriod"/>
            </a:pPr>
            <a:r>
              <a:rPr lang="en-GB" sz="1800" dirty="0">
                <a:effectLst/>
                <a:highlight>
                  <a:srgbClr val="FFFFFF"/>
                </a:highlight>
                <a:latin typeface="ArialMT"/>
              </a:rPr>
              <a:t>Screen and </a:t>
            </a:r>
            <a:r>
              <a:rPr lang="en-GB" sz="1800" b="1" dirty="0">
                <a:solidFill>
                  <a:srgbClr val="355421"/>
                </a:solidFill>
                <a:effectLst/>
                <a:highlight>
                  <a:srgbClr val="FFFFFF"/>
                </a:highlight>
                <a:latin typeface="ArialMT"/>
              </a:rPr>
              <a:t>select</a:t>
            </a:r>
            <a:r>
              <a:rPr lang="en-GB" sz="1800" dirty="0">
                <a:solidFill>
                  <a:srgbClr val="355421"/>
                </a:solidFill>
                <a:effectLst/>
                <a:highlight>
                  <a:srgbClr val="FFFFFF"/>
                </a:highlight>
                <a:latin typeface="ArialMT"/>
              </a:rPr>
              <a:t> </a:t>
            </a:r>
            <a:r>
              <a:rPr lang="en-GB" sz="1800" dirty="0">
                <a:effectLst/>
                <a:highlight>
                  <a:srgbClr val="FFFFFF"/>
                </a:highlight>
                <a:latin typeface="ArialMT"/>
              </a:rPr>
              <a:t>studies based on the criteria. </a:t>
            </a:r>
          </a:p>
          <a:p>
            <a:pPr marL="342900" indent="-342900">
              <a:buFont typeface="+mj-lt"/>
              <a:buAutoNum type="arabicPeriod"/>
            </a:pPr>
            <a:r>
              <a:rPr lang="en-GB" sz="1800" dirty="0">
                <a:effectLst/>
                <a:highlight>
                  <a:srgbClr val="FFFFFF"/>
                </a:highlight>
                <a:latin typeface="ArialMT"/>
              </a:rPr>
              <a:t>Extract relevant data from selected studies, </a:t>
            </a:r>
            <a:r>
              <a:rPr lang="en-GB" sz="1800" b="1" dirty="0">
                <a:solidFill>
                  <a:srgbClr val="355421"/>
                </a:solidFill>
                <a:effectLst/>
                <a:highlight>
                  <a:srgbClr val="FFFFFF"/>
                </a:highlight>
                <a:latin typeface="ArialMT"/>
              </a:rPr>
              <a:t>qualitative</a:t>
            </a:r>
            <a:r>
              <a:rPr lang="en-GB" sz="1800" dirty="0">
                <a:solidFill>
                  <a:srgbClr val="355421"/>
                </a:solidFill>
                <a:effectLst/>
                <a:highlight>
                  <a:srgbClr val="FFFFFF"/>
                </a:highlight>
                <a:latin typeface="ArialMT"/>
              </a:rPr>
              <a:t> </a:t>
            </a:r>
            <a:r>
              <a:rPr lang="en-GB" sz="1800" dirty="0">
                <a:effectLst/>
                <a:highlight>
                  <a:srgbClr val="FFFFFF"/>
                </a:highlight>
                <a:latin typeface="ArialMT"/>
              </a:rPr>
              <a:t>information adequate. </a:t>
            </a:r>
          </a:p>
          <a:p>
            <a:pPr marL="342900" indent="-342900">
              <a:buFont typeface="+mj-lt"/>
              <a:buAutoNum type="arabicPeriod"/>
            </a:pPr>
            <a:r>
              <a:rPr lang="en-GB" sz="1800" b="1" dirty="0">
                <a:solidFill>
                  <a:srgbClr val="355421"/>
                </a:solidFill>
                <a:effectLst/>
                <a:highlight>
                  <a:srgbClr val="FFFFFF"/>
                </a:highlight>
                <a:latin typeface="ArialMT"/>
              </a:rPr>
              <a:t>Organize</a:t>
            </a:r>
            <a:r>
              <a:rPr lang="en-GB" sz="1800" dirty="0">
                <a:solidFill>
                  <a:srgbClr val="355421"/>
                </a:solidFill>
                <a:effectLst/>
                <a:highlight>
                  <a:srgbClr val="FFFFFF"/>
                </a:highlight>
                <a:latin typeface="ArialMT"/>
              </a:rPr>
              <a:t> </a:t>
            </a:r>
            <a:r>
              <a:rPr lang="en-GB" sz="1800" dirty="0">
                <a:effectLst/>
                <a:highlight>
                  <a:srgbClr val="FFFFFF"/>
                </a:highlight>
                <a:latin typeface="ArialMT"/>
              </a:rPr>
              <a:t>the information into meaningful groups or themes. </a:t>
            </a:r>
          </a:p>
          <a:p>
            <a:pPr marL="342900" indent="-342900">
              <a:buFont typeface="+mj-lt"/>
              <a:buAutoNum type="arabicPeriod"/>
            </a:pPr>
            <a:r>
              <a:rPr lang="en-GB" sz="1800" b="1" dirty="0">
                <a:solidFill>
                  <a:srgbClr val="355421"/>
                </a:solidFill>
                <a:effectLst/>
                <a:highlight>
                  <a:srgbClr val="FFFFFF"/>
                </a:highlight>
                <a:latin typeface="ArialMT"/>
              </a:rPr>
              <a:t>Summarize</a:t>
            </a:r>
            <a:r>
              <a:rPr lang="en-GB" sz="1800" dirty="0">
                <a:solidFill>
                  <a:srgbClr val="355421"/>
                </a:solidFill>
                <a:effectLst/>
                <a:highlight>
                  <a:srgbClr val="FFFFFF"/>
                </a:highlight>
                <a:latin typeface="ArialMT"/>
              </a:rPr>
              <a:t> </a:t>
            </a:r>
            <a:r>
              <a:rPr lang="en-GB" sz="1800" dirty="0">
                <a:effectLst/>
                <a:highlight>
                  <a:srgbClr val="FFFFFF"/>
                </a:highlight>
                <a:latin typeface="ArialMT"/>
              </a:rPr>
              <a:t>the results by identifying patterns and gaps. </a:t>
            </a:r>
          </a:p>
        </p:txBody>
      </p:sp>
      <p:pic>
        <p:nvPicPr>
          <p:cNvPr id="7" name="Picture 6" descr="A white and green information page&#10;&#10;Description automatically generated with medium confidence">
            <a:extLst>
              <a:ext uri="{FF2B5EF4-FFF2-40B4-BE49-F238E27FC236}">
                <a16:creationId xmlns:a16="http://schemas.microsoft.com/office/drawing/2014/main" id="{12461CD7-B42D-D8B2-3BF6-1D5A08D58B22}"/>
              </a:ext>
            </a:extLst>
          </p:cNvPr>
          <p:cNvPicPr>
            <a:picLocks noChangeAspect="1"/>
          </p:cNvPicPr>
          <p:nvPr/>
        </p:nvPicPr>
        <p:blipFill>
          <a:blip r:embed="rId4"/>
          <a:stretch>
            <a:fillRect/>
          </a:stretch>
        </p:blipFill>
        <p:spPr>
          <a:xfrm>
            <a:off x="8674100" y="1601236"/>
            <a:ext cx="3517900" cy="3505200"/>
          </a:xfrm>
          <a:prstGeom prst="rect">
            <a:avLst/>
          </a:prstGeom>
        </p:spPr>
      </p:pic>
      <p:sp>
        <p:nvSpPr>
          <p:cNvPr id="8" name="TextBox 7">
            <a:extLst>
              <a:ext uri="{FF2B5EF4-FFF2-40B4-BE49-F238E27FC236}">
                <a16:creationId xmlns:a16="http://schemas.microsoft.com/office/drawing/2014/main" id="{4A55CE38-D10C-CDD9-ECC0-76E9629BFFE2}"/>
              </a:ext>
            </a:extLst>
          </p:cNvPr>
          <p:cNvSpPr txBox="1"/>
          <p:nvPr/>
        </p:nvSpPr>
        <p:spPr>
          <a:xfrm>
            <a:off x="4931096" y="927165"/>
            <a:ext cx="2329805" cy="400110"/>
          </a:xfrm>
          <a:prstGeom prst="rect">
            <a:avLst/>
          </a:prstGeom>
          <a:solidFill>
            <a:srgbClr val="04CFAD"/>
          </a:solidFill>
        </p:spPr>
        <p:txBody>
          <a:bodyPr wrap="none" rtlCol="0">
            <a:spAutoFit/>
          </a:bodyPr>
          <a:lstStyle/>
          <a:p>
            <a:r>
              <a:rPr lang="en-US" sz="2000" b="1" dirty="0" err="1">
                <a:solidFill>
                  <a:schemeClr val="bg1"/>
                </a:solidFill>
              </a:rPr>
              <a:t>miot.cc</a:t>
            </a:r>
            <a:r>
              <a:rPr lang="en-US" sz="2000" b="1" dirty="0">
                <a:solidFill>
                  <a:schemeClr val="bg1"/>
                </a:solidFill>
              </a:rPr>
              <a:t>/instructions</a:t>
            </a:r>
          </a:p>
        </p:txBody>
      </p:sp>
    </p:spTree>
    <p:extLst>
      <p:ext uri="{BB962C8B-B14F-4D97-AF65-F5344CB8AC3E}">
        <p14:creationId xmlns:p14="http://schemas.microsoft.com/office/powerpoint/2010/main" val="1882546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BD63FEB-2ABB-E4B3-0531-72FF2CEBAFC0}"/>
              </a:ext>
            </a:extLst>
          </p:cNvPr>
          <p:cNvGrpSpPr/>
          <p:nvPr/>
        </p:nvGrpSpPr>
        <p:grpSpPr>
          <a:xfrm>
            <a:off x="0" y="1"/>
            <a:ext cx="12192000" cy="935398"/>
            <a:chOff x="0" y="1"/>
            <a:chExt cx="12192000" cy="935398"/>
          </a:xfrm>
        </p:grpSpPr>
        <p:sp>
          <p:nvSpPr>
            <p:cNvPr id="9" name="Rectangle 8">
              <a:extLst>
                <a:ext uri="{FF2B5EF4-FFF2-40B4-BE49-F238E27FC236}">
                  <a16:creationId xmlns:a16="http://schemas.microsoft.com/office/drawing/2014/main" id="{B717E397-87C1-6902-D0FF-771A64F5073D}"/>
                </a:ext>
              </a:extLst>
            </p:cNvPr>
            <p:cNvSpPr/>
            <p:nvPr/>
          </p:nvSpPr>
          <p:spPr>
            <a:xfrm>
              <a:off x="0" y="1"/>
              <a:ext cx="12192000" cy="828676"/>
            </a:xfrm>
            <a:prstGeom prst="rect">
              <a:avLst/>
            </a:prstGeom>
            <a:solidFill>
              <a:srgbClr val="12A6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Arial" panose="020B0604020202020204" pitchFamily="34" charset="0"/>
                  <a:cs typeface="Arial" panose="020B0604020202020204" pitchFamily="34" charset="0"/>
                </a:rPr>
                <a:t>GRADE Approach</a:t>
              </a:r>
            </a:p>
          </p:txBody>
        </p:sp>
        <p:sp>
          <p:nvSpPr>
            <p:cNvPr id="10" name="Rectangle 9">
              <a:extLst>
                <a:ext uri="{FF2B5EF4-FFF2-40B4-BE49-F238E27FC236}">
                  <a16:creationId xmlns:a16="http://schemas.microsoft.com/office/drawing/2014/main" id="{440E496C-51AC-321B-DCE1-1FD69DAD2260}"/>
                </a:ext>
              </a:extLst>
            </p:cNvPr>
            <p:cNvSpPr/>
            <p:nvPr/>
          </p:nvSpPr>
          <p:spPr>
            <a:xfrm>
              <a:off x="0" y="772560"/>
              <a:ext cx="12192000" cy="162839"/>
            </a:xfrm>
            <a:prstGeom prst="rect">
              <a:avLst/>
            </a:prstGeom>
            <a:solidFill>
              <a:srgbClr val="01CF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blue and white logo&#10;&#10;Description automatically generated">
              <a:extLst>
                <a:ext uri="{FF2B5EF4-FFF2-40B4-BE49-F238E27FC236}">
                  <a16:creationId xmlns:a16="http://schemas.microsoft.com/office/drawing/2014/main" id="{A2D6F2E2-CC87-114B-C036-F9D1BF559721}"/>
                </a:ext>
              </a:extLst>
            </p:cNvPr>
            <p:cNvPicPr>
              <a:picLocks noChangeAspect="1"/>
            </p:cNvPicPr>
            <p:nvPr/>
          </p:nvPicPr>
          <p:blipFill>
            <a:blip r:embed="rId3"/>
            <a:stretch>
              <a:fillRect/>
            </a:stretch>
          </p:blipFill>
          <p:spPr>
            <a:xfrm>
              <a:off x="96982" y="59999"/>
              <a:ext cx="651447" cy="612360"/>
            </a:xfrm>
            <a:prstGeom prst="rect">
              <a:avLst/>
            </a:prstGeom>
          </p:spPr>
        </p:pic>
      </p:grpSp>
      <p:grpSp>
        <p:nvGrpSpPr>
          <p:cNvPr id="12" name="Group 11">
            <a:extLst>
              <a:ext uri="{FF2B5EF4-FFF2-40B4-BE49-F238E27FC236}">
                <a16:creationId xmlns:a16="http://schemas.microsoft.com/office/drawing/2014/main" id="{509BBD97-96A1-9B2D-9D98-37914D218793}"/>
              </a:ext>
            </a:extLst>
          </p:cNvPr>
          <p:cNvGrpSpPr/>
          <p:nvPr/>
        </p:nvGrpSpPr>
        <p:grpSpPr>
          <a:xfrm>
            <a:off x="0" y="6387609"/>
            <a:ext cx="12192000" cy="498101"/>
            <a:chOff x="0" y="6387609"/>
            <a:chExt cx="12192000" cy="498101"/>
          </a:xfrm>
        </p:grpSpPr>
        <p:sp>
          <p:nvSpPr>
            <p:cNvPr id="13" name="Rectangle 12">
              <a:extLst>
                <a:ext uri="{FF2B5EF4-FFF2-40B4-BE49-F238E27FC236}">
                  <a16:creationId xmlns:a16="http://schemas.microsoft.com/office/drawing/2014/main" id="{E603159B-E251-01BB-9277-1912CC6BFDED}"/>
                </a:ext>
              </a:extLst>
            </p:cNvPr>
            <p:cNvSpPr/>
            <p:nvPr/>
          </p:nvSpPr>
          <p:spPr>
            <a:xfrm>
              <a:off x="0" y="6428509"/>
              <a:ext cx="12192000" cy="457201"/>
            </a:xfrm>
            <a:prstGeom prst="rect">
              <a:avLst/>
            </a:prstGeom>
            <a:solidFill>
              <a:srgbClr val="01CF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2000" b="1" i="0" u="none" strike="noStrike" dirty="0">
                <a:effectLst/>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8C860330-CC0C-8585-AE84-E870DA5A5365}"/>
                </a:ext>
              </a:extLst>
            </p:cNvPr>
            <p:cNvSpPr txBox="1"/>
            <p:nvPr/>
          </p:nvSpPr>
          <p:spPr>
            <a:xfrm>
              <a:off x="4522492" y="6387609"/>
              <a:ext cx="3147015" cy="456535"/>
            </a:xfrm>
            <a:prstGeom prst="rect">
              <a:avLst/>
            </a:prstGeom>
            <a:noFill/>
          </p:spPr>
          <p:txBody>
            <a:bodyPr wrap="none" rtlCol="0">
              <a:spAutoFit/>
            </a:bodyPr>
            <a:lstStyle/>
            <a:p>
              <a:pPr algn="ctr">
                <a:lnSpc>
                  <a:spcPct val="150000"/>
                </a:lnSpc>
              </a:pPr>
              <a:r>
                <a:rPr lang="en-GB" sz="1800" b="1" i="0" u="none" strike="noStrike" dirty="0">
                  <a:solidFill>
                    <a:schemeClr val="bg1"/>
                  </a:solidFill>
                  <a:effectLst/>
                  <a:latin typeface="Arial" panose="020B0604020202020204" pitchFamily="34" charset="0"/>
                  <a:cs typeface="Arial" panose="020B0604020202020204" pitchFamily="34" charset="0"/>
                </a:rPr>
                <a:t>https://</a:t>
              </a:r>
              <a:r>
                <a:rPr lang="en-GB" sz="1800" b="1" i="0" u="none" strike="noStrike" dirty="0" err="1">
                  <a:solidFill>
                    <a:schemeClr val="bg1"/>
                  </a:solidFill>
                  <a:effectLst/>
                  <a:latin typeface="Arial" panose="020B0604020202020204" pitchFamily="34" charset="0"/>
                  <a:cs typeface="Arial" panose="020B0604020202020204" pitchFamily="34" charset="0"/>
                </a:rPr>
                <a:t>miot.cc</a:t>
              </a:r>
              <a:r>
                <a:rPr lang="en-GB" sz="1800" b="1" i="0" u="none" strike="noStrike" dirty="0">
                  <a:solidFill>
                    <a:schemeClr val="bg1"/>
                  </a:solidFill>
                  <a:effectLst/>
                  <a:latin typeface="Arial" panose="020B0604020202020204" pitchFamily="34" charset="0"/>
                  <a:cs typeface="Arial" panose="020B0604020202020204" pitchFamily="34" charset="0"/>
                </a:rPr>
                <a:t>/instructions</a:t>
              </a:r>
            </a:p>
          </p:txBody>
        </p:sp>
      </p:grpSp>
      <p:sp>
        <p:nvSpPr>
          <p:cNvPr id="3" name="TextBox 2">
            <a:extLst>
              <a:ext uri="{FF2B5EF4-FFF2-40B4-BE49-F238E27FC236}">
                <a16:creationId xmlns:a16="http://schemas.microsoft.com/office/drawing/2014/main" id="{81908396-83C0-0C60-CE18-E931A6ED2DD8}"/>
              </a:ext>
            </a:extLst>
          </p:cNvPr>
          <p:cNvSpPr txBox="1"/>
          <p:nvPr/>
        </p:nvSpPr>
        <p:spPr>
          <a:xfrm>
            <a:off x="209572" y="1601236"/>
            <a:ext cx="8625840" cy="3693319"/>
          </a:xfrm>
          <a:prstGeom prst="rect">
            <a:avLst/>
          </a:prstGeom>
          <a:noFill/>
        </p:spPr>
        <p:txBody>
          <a:bodyPr wrap="square" rtlCol="0">
            <a:spAutoFit/>
          </a:bodyPr>
          <a:lstStyle/>
          <a:p>
            <a:r>
              <a:rPr lang="en-GB" sz="1800" b="1" dirty="0">
                <a:effectLst/>
                <a:highlight>
                  <a:srgbClr val="FFFFFF"/>
                </a:highlight>
                <a:latin typeface="ArialMT"/>
              </a:rPr>
              <a:t>Grade</a:t>
            </a:r>
            <a:r>
              <a:rPr lang="en-GB" sz="1800" dirty="0">
                <a:effectLst/>
                <a:highlight>
                  <a:srgbClr val="FFFFFF"/>
                </a:highlight>
                <a:latin typeface="ArialMT"/>
              </a:rPr>
              <a:t> recommendations by using a two-level system: </a:t>
            </a:r>
            <a:r>
              <a:rPr lang="en-GB" b="1" dirty="0">
                <a:highlight>
                  <a:srgbClr val="FFFFFF"/>
                </a:highlight>
                <a:latin typeface="ArialMT"/>
              </a:rPr>
              <a:t>S</a:t>
            </a:r>
            <a:r>
              <a:rPr lang="en-GB" sz="1800" b="1" dirty="0">
                <a:effectLst/>
                <a:highlight>
                  <a:srgbClr val="FFFFFF"/>
                </a:highlight>
                <a:latin typeface="ArialMT"/>
              </a:rPr>
              <a:t>trong and Conditional </a:t>
            </a:r>
          </a:p>
          <a:p>
            <a:r>
              <a:rPr lang="en-GB" sz="1800" b="1" dirty="0">
                <a:effectLst/>
                <a:highlight>
                  <a:srgbClr val="FFFFFF"/>
                </a:highlight>
                <a:latin typeface="ArialMT"/>
              </a:rPr>
              <a:t>Strong Recommendation</a:t>
            </a:r>
            <a:endParaRPr lang="en-GB" b="1" dirty="0">
              <a:highlight>
                <a:srgbClr val="FFFFFF"/>
              </a:highlight>
              <a:latin typeface="ArialMT"/>
            </a:endParaRPr>
          </a:p>
          <a:p>
            <a:pPr marL="285750" indent="-285750">
              <a:buFont typeface="Arial" panose="020B0604020202020204" pitchFamily="34" charset="0"/>
              <a:buChar char="•"/>
            </a:pPr>
            <a:r>
              <a:rPr lang="en-GB" sz="1800" dirty="0">
                <a:effectLst/>
                <a:highlight>
                  <a:srgbClr val="FFFFFF"/>
                </a:highlight>
                <a:latin typeface="ArialMT"/>
              </a:rPr>
              <a:t>When the benefits of an intervention clearly outweigh the potential harms</a:t>
            </a:r>
          </a:p>
          <a:p>
            <a:pPr marL="285750" indent="-285750">
              <a:buFont typeface="Arial" panose="020B0604020202020204" pitchFamily="34" charset="0"/>
              <a:buChar char="•"/>
            </a:pPr>
            <a:r>
              <a:rPr lang="en-GB" sz="1800" dirty="0">
                <a:effectLst/>
                <a:highlight>
                  <a:srgbClr val="FFFFFF"/>
                </a:highlight>
                <a:latin typeface="ArialMT"/>
              </a:rPr>
              <a:t>A strong recommendation indicates that most patients should receive the recommended intervention</a:t>
            </a:r>
          </a:p>
          <a:p>
            <a:r>
              <a:rPr lang="en-GB" sz="1800" b="1" dirty="0">
                <a:effectLst/>
                <a:highlight>
                  <a:srgbClr val="FFFFFF"/>
                </a:highlight>
                <a:latin typeface="ArialMT"/>
              </a:rPr>
              <a:t>Conditional Recommendation</a:t>
            </a:r>
            <a:endParaRPr lang="en-GB" b="1" dirty="0">
              <a:highlight>
                <a:srgbClr val="FFFFFF"/>
              </a:highlight>
              <a:latin typeface="ArialMT"/>
            </a:endParaRPr>
          </a:p>
          <a:p>
            <a:pPr marL="285750" indent="-285750">
              <a:buFont typeface="Arial" panose="020B0604020202020204" pitchFamily="34" charset="0"/>
              <a:buChar char="•"/>
            </a:pPr>
            <a:r>
              <a:rPr lang="en-GB" sz="1800" dirty="0">
                <a:effectLst/>
                <a:highlight>
                  <a:srgbClr val="FFFFFF"/>
                </a:highlight>
                <a:latin typeface="ArialMT"/>
              </a:rPr>
              <a:t>This is used when the balance between benefits and potential harms is less certain</a:t>
            </a:r>
          </a:p>
          <a:p>
            <a:pPr marL="285750" indent="-285750">
              <a:buFont typeface="Arial" panose="020B0604020202020204" pitchFamily="34" charset="0"/>
              <a:buChar char="•"/>
            </a:pPr>
            <a:r>
              <a:rPr lang="en-GB" sz="1800" dirty="0">
                <a:effectLst/>
                <a:highlight>
                  <a:srgbClr val="FFFFFF"/>
                </a:highlight>
                <a:latin typeface="ArialMT"/>
              </a:rPr>
              <a:t>or when patient values and preferences may vary. </a:t>
            </a:r>
          </a:p>
          <a:p>
            <a:pPr marL="285750" indent="-285750">
              <a:buFont typeface="Arial" panose="020B0604020202020204" pitchFamily="34" charset="0"/>
              <a:buChar char="•"/>
            </a:pPr>
            <a:r>
              <a:rPr lang="en-GB" sz="1800" dirty="0">
                <a:effectLst/>
                <a:highlight>
                  <a:srgbClr val="FFFFFF"/>
                </a:highlight>
                <a:latin typeface="ArialMT"/>
              </a:rPr>
              <a:t>A conditional recommendation indicates that different options may be reasonable, and the decision should be based on individual patient circumstances, values, and preferences. </a:t>
            </a:r>
          </a:p>
          <a:p>
            <a:endParaRPr lang="en-GB" sz="1800" dirty="0">
              <a:effectLst/>
              <a:highlight>
                <a:srgbClr val="FFFFFF"/>
              </a:highlight>
              <a:latin typeface="ArialMT"/>
            </a:endParaRPr>
          </a:p>
        </p:txBody>
      </p:sp>
      <p:pic>
        <p:nvPicPr>
          <p:cNvPr id="7" name="Picture 6" descr="A white and green information page&#10;&#10;Description automatically generated with medium confidence">
            <a:extLst>
              <a:ext uri="{FF2B5EF4-FFF2-40B4-BE49-F238E27FC236}">
                <a16:creationId xmlns:a16="http://schemas.microsoft.com/office/drawing/2014/main" id="{12461CD7-B42D-D8B2-3BF6-1D5A08D58B22}"/>
              </a:ext>
            </a:extLst>
          </p:cNvPr>
          <p:cNvPicPr>
            <a:picLocks noChangeAspect="1"/>
          </p:cNvPicPr>
          <p:nvPr/>
        </p:nvPicPr>
        <p:blipFill>
          <a:blip r:embed="rId4"/>
          <a:stretch>
            <a:fillRect/>
          </a:stretch>
        </p:blipFill>
        <p:spPr>
          <a:xfrm>
            <a:off x="8674100" y="1601236"/>
            <a:ext cx="3517900" cy="3505200"/>
          </a:xfrm>
          <a:prstGeom prst="rect">
            <a:avLst/>
          </a:prstGeom>
        </p:spPr>
      </p:pic>
      <p:sp>
        <p:nvSpPr>
          <p:cNvPr id="8" name="TextBox 7">
            <a:extLst>
              <a:ext uri="{FF2B5EF4-FFF2-40B4-BE49-F238E27FC236}">
                <a16:creationId xmlns:a16="http://schemas.microsoft.com/office/drawing/2014/main" id="{4A55CE38-D10C-CDD9-ECC0-76E9629BFFE2}"/>
              </a:ext>
            </a:extLst>
          </p:cNvPr>
          <p:cNvSpPr txBox="1"/>
          <p:nvPr/>
        </p:nvSpPr>
        <p:spPr>
          <a:xfrm>
            <a:off x="4931096" y="927165"/>
            <a:ext cx="2329805" cy="400110"/>
          </a:xfrm>
          <a:prstGeom prst="rect">
            <a:avLst/>
          </a:prstGeom>
          <a:solidFill>
            <a:srgbClr val="04CFAD"/>
          </a:solidFill>
        </p:spPr>
        <p:txBody>
          <a:bodyPr wrap="none" rtlCol="0">
            <a:spAutoFit/>
          </a:bodyPr>
          <a:lstStyle/>
          <a:p>
            <a:r>
              <a:rPr lang="en-US" sz="2000" b="1" dirty="0" err="1">
                <a:solidFill>
                  <a:schemeClr val="bg1"/>
                </a:solidFill>
              </a:rPr>
              <a:t>miot.cc</a:t>
            </a:r>
            <a:r>
              <a:rPr lang="en-US" sz="2000" b="1" dirty="0">
                <a:solidFill>
                  <a:schemeClr val="bg1"/>
                </a:solidFill>
              </a:rPr>
              <a:t>/instructions</a:t>
            </a:r>
          </a:p>
        </p:txBody>
      </p:sp>
    </p:spTree>
    <p:extLst>
      <p:ext uri="{BB962C8B-B14F-4D97-AF65-F5344CB8AC3E}">
        <p14:creationId xmlns:p14="http://schemas.microsoft.com/office/powerpoint/2010/main" val="4220574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F574EC-097E-B6D4-B788-35FA7B417B1B}"/>
              </a:ext>
            </a:extLst>
          </p:cNvPr>
          <p:cNvSpPr/>
          <p:nvPr/>
        </p:nvSpPr>
        <p:spPr>
          <a:xfrm>
            <a:off x="0" y="1"/>
            <a:ext cx="12192000" cy="828676"/>
          </a:xfrm>
          <a:prstGeom prst="rect">
            <a:avLst/>
          </a:prstGeom>
          <a:solidFill>
            <a:srgbClr val="12A6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Arial" panose="020B0604020202020204" pitchFamily="34" charset="0"/>
                <a:cs typeface="Arial" panose="020B0604020202020204" pitchFamily="34" charset="0"/>
              </a:rPr>
              <a:t>Next Steps</a:t>
            </a:r>
            <a:endParaRPr lang="en-US" sz="2400" b="1" dirty="0">
              <a:solidFill>
                <a:schemeClr val="bg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C86E20F8-6ABC-83DA-D144-DB85BA927D23}"/>
              </a:ext>
            </a:extLst>
          </p:cNvPr>
          <p:cNvSpPr/>
          <p:nvPr/>
        </p:nvSpPr>
        <p:spPr>
          <a:xfrm>
            <a:off x="0" y="758705"/>
            <a:ext cx="12192000" cy="162839"/>
          </a:xfrm>
          <a:prstGeom prst="rect">
            <a:avLst/>
          </a:prstGeom>
          <a:solidFill>
            <a:srgbClr val="01CF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blue and white logo&#10;&#10;Description automatically generated">
            <a:extLst>
              <a:ext uri="{FF2B5EF4-FFF2-40B4-BE49-F238E27FC236}">
                <a16:creationId xmlns:a16="http://schemas.microsoft.com/office/drawing/2014/main" id="{C213FFC1-BEBE-D11C-D748-D4B2AC1E2BAD}"/>
              </a:ext>
            </a:extLst>
          </p:cNvPr>
          <p:cNvPicPr>
            <a:picLocks noChangeAspect="1"/>
          </p:cNvPicPr>
          <p:nvPr/>
        </p:nvPicPr>
        <p:blipFill>
          <a:blip r:embed="rId3"/>
          <a:stretch>
            <a:fillRect/>
          </a:stretch>
        </p:blipFill>
        <p:spPr>
          <a:xfrm>
            <a:off x="96982" y="59999"/>
            <a:ext cx="651447" cy="612360"/>
          </a:xfrm>
          <a:prstGeom prst="rect">
            <a:avLst/>
          </a:prstGeom>
        </p:spPr>
      </p:pic>
      <p:sp>
        <p:nvSpPr>
          <p:cNvPr id="11" name="Rectangle 10">
            <a:extLst>
              <a:ext uri="{FF2B5EF4-FFF2-40B4-BE49-F238E27FC236}">
                <a16:creationId xmlns:a16="http://schemas.microsoft.com/office/drawing/2014/main" id="{3DAA4ABB-D996-2119-94AE-E89927BAB590}"/>
              </a:ext>
            </a:extLst>
          </p:cNvPr>
          <p:cNvSpPr/>
          <p:nvPr/>
        </p:nvSpPr>
        <p:spPr>
          <a:xfrm>
            <a:off x="0" y="6428509"/>
            <a:ext cx="12192000" cy="457201"/>
          </a:xfrm>
          <a:prstGeom prst="rect">
            <a:avLst/>
          </a:prstGeom>
          <a:solidFill>
            <a:srgbClr val="01CF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2000" b="1" i="0" u="none" strike="noStrike" dirty="0">
              <a:effectLst/>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3947B130-FDF0-B72E-27D8-2E75A06D7E24}"/>
              </a:ext>
            </a:extLst>
          </p:cNvPr>
          <p:cNvSpPr txBox="1"/>
          <p:nvPr/>
        </p:nvSpPr>
        <p:spPr>
          <a:xfrm>
            <a:off x="4055771" y="1041787"/>
            <a:ext cx="3886000" cy="400110"/>
          </a:xfrm>
          <a:prstGeom prst="rect">
            <a:avLst/>
          </a:prstGeom>
          <a:noFill/>
        </p:spPr>
        <p:txBody>
          <a:bodyPr wrap="none" rtlCol="0">
            <a:spAutoFit/>
          </a:bodyPr>
          <a:lstStyle/>
          <a:p>
            <a:pPr algn="ctr"/>
            <a:r>
              <a:rPr lang="en-US" sz="2000" b="1" dirty="0">
                <a:latin typeface="Arial" panose="020B0604020202020204" pitchFamily="34" charset="0"/>
                <a:cs typeface="Arial" panose="020B0604020202020204" pitchFamily="34" charset="0"/>
              </a:rPr>
              <a:t>Zoom Meeting with your Panel</a:t>
            </a:r>
          </a:p>
        </p:txBody>
      </p:sp>
      <p:pic>
        <p:nvPicPr>
          <p:cNvPr id="13" name="Picture 12" descr="A white background with green text&#10;&#10;Description automatically generated">
            <a:extLst>
              <a:ext uri="{FF2B5EF4-FFF2-40B4-BE49-F238E27FC236}">
                <a16:creationId xmlns:a16="http://schemas.microsoft.com/office/drawing/2014/main" id="{25FA8703-C0D9-5FDA-B370-587D20C77245}"/>
              </a:ext>
            </a:extLst>
          </p:cNvPr>
          <p:cNvPicPr>
            <a:picLocks noChangeAspect="1"/>
          </p:cNvPicPr>
          <p:nvPr/>
        </p:nvPicPr>
        <p:blipFill>
          <a:blip r:embed="rId4"/>
          <a:stretch>
            <a:fillRect/>
          </a:stretch>
        </p:blipFill>
        <p:spPr>
          <a:xfrm>
            <a:off x="9628644" y="1425518"/>
            <a:ext cx="2563353" cy="2612649"/>
          </a:xfrm>
          <a:prstGeom prst="rect">
            <a:avLst/>
          </a:prstGeom>
        </p:spPr>
      </p:pic>
      <p:pic>
        <p:nvPicPr>
          <p:cNvPr id="3" name="Picture 2">
            <a:extLst>
              <a:ext uri="{FF2B5EF4-FFF2-40B4-BE49-F238E27FC236}">
                <a16:creationId xmlns:a16="http://schemas.microsoft.com/office/drawing/2014/main" id="{A41222D3-D6C7-66BC-EEB0-E2C1F41B1535}"/>
              </a:ext>
            </a:extLst>
          </p:cNvPr>
          <p:cNvPicPr>
            <a:picLocks noChangeAspect="1"/>
          </p:cNvPicPr>
          <p:nvPr/>
        </p:nvPicPr>
        <p:blipFill>
          <a:blip r:embed="rId5"/>
          <a:stretch>
            <a:fillRect/>
          </a:stretch>
        </p:blipFill>
        <p:spPr>
          <a:xfrm>
            <a:off x="3421826" y="1370351"/>
            <a:ext cx="5153891" cy="5153891"/>
          </a:xfrm>
          <a:prstGeom prst="rect">
            <a:avLst/>
          </a:prstGeom>
        </p:spPr>
      </p:pic>
      <p:sp>
        <p:nvSpPr>
          <p:cNvPr id="4" name="TextBox 3">
            <a:extLst>
              <a:ext uri="{FF2B5EF4-FFF2-40B4-BE49-F238E27FC236}">
                <a16:creationId xmlns:a16="http://schemas.microsoft.com/office/drawing/2014/main" id="{8E0889A5-D017-F394-C6EE-EF0FBAE7D36A}"/>
              </a:ext>
            </a:extLst>
          </p:cNvPr>
          <p:cNvSpPr txBox="1"/>
          <p:nvPr/>
        </p:nvSpPr>
        <p:spPr>
          <a:xfrm>
            <a:off x="5535557" y="6470074"/>
            <a:ext cx="1120883" cy="369332"/>
          </a:xfrm>
          <a:prstGeom prst="rect">
            <a:avLst/>
          </a:prstGeom>
          <a:noFill/>
        </p:spPr>
        <p:txBody>
          <a:bodyPr wrap="none" rtlCol="0">
            <a:spAutoFit/>
          </a:bodyPr>
          <a:lstStyle/>
          <a:p>
            <a:pPr algn="ctr"/>
            <a:r>
              <a:rPr lang="en-US" sz="1800" b="1" dirty="0">
                <a:solidFill>
                  <a:schemeClr val="bg1"/>
                </a:solidFill>
                <a:latin typeface="Arial" panose="020B0604020202020204" pitchFamily="34" charset="0"/>
                <a:cs typeface="Arial" panose="020B0604020202020204" pitchFamily="34" charset="0"/>
              </a:rPr>
              <a:t> MIOT.cc</a:t>
            </a:r>
          </a:p>
        </p:txBody>
      </p:sp>
    </p:spTree>
    <p:extLst>
      <p:ext uri="{BB962C8B-B14F-4D97-AF65-F5344CB8AC3E}">
        <p14:creationId xmlns:p14="http://schemas.microsoft.com/office/powerpoint/2010/main" val="3041023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F574EC-097E-B6D4-B788-35FA7B417B1B}"/>
              </a:ext>
            </a:extLst>
          </p:cNvPr>
          <p:cNvSpPr/>
          <p:nvPr/>
        </p:nvSpPr>
        <p:spPr>
          <a:xfrm>
            <a:off x="0" y="1"/>
            <a:ext cx="12192000" cy="828676"/>
          </a:xfrm>
          <a:prstGeom prst="rect">
            <a:avLst/>
          </a:prstGeom>
          <a:solidFill>
            <a:srgbClr val="12A6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Arial" panose="020B0604020202020204" pitchFamily="34" charset="0"/>
                <a:cs typeface="Arial" panose="020B0604020202020204" pitchFamily="34" charset="0"/>
              </a:rPr>
              <a:t>Next Steps</a:t>
            </a:r>
            <a:endParaRPr lang="en-US" sz="2400" b="1" dirty="0">
              <a:solidFill>
                <a:schemeClr val="bg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C86E20F8-6ABC-83DA-D144-DB85BA927D23}"/>
              </a:ext>
            </a:extLst>
          </p:cNvPr>
          <p:cNvSpPr/>
          <p:nvPr/>
        </p:nvSpPr>
        <p:spPr>
          <a:xfrm>
            <a:off x="0" y="758705"/>
            <a:ext cx="12192000" cy="162839"/>
          </a:xfrm>
          <a:prstGeom prst="rect">
            <a:avLst/>
          </a:prstGeom>
          <a:solidFill>
            <a:srgbClr val="01CF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blue and white logo&#10;&#10;Description automatically generated">
            <a:extLst>
              <a:ext uri="{FF2B5EF4-FFF2-40B4-BE49-F238E27FC236}">
                <a16:creationId xmlns:a16="http://schemas.microsoft.com/office/drawing/2014/main" id="{C213FFC1-BEBE-D11C-D748-D4B2AC1E2BAD}"/>
              </a:ext>
            </a:extLst>
          </p:cNvPr>
          <p:cNvPicPr>
            <a:picLocks noChangeAspect="1"/>
          </p:cNvPicPr>
          <p:nvPr/>
        </p:nvPicPr>
        <p:blipFill>
          <a:blip r:embed="rId3"/>
          <a:stretch>
            <a:fillRect/>
          </a:stretch>
        </p:blipFill>
        <p:spPr>
          <a:xfrm>
            <a:off x="96982" y="59999"/>
            <a:ext cx="651447" cy="612360"/>
          </a:xfrm>
          <a:prstGeom prst="rect">
            <a:avLst/>
          </a:prstGeom>
        </p:spPr>
      </p:pic>
      <p:sp>
        <p:nvSpPr>
          <p:cNvPr id="11" name="Rectangle 10">
            <a:extLst>
              <a:ext uri="{FF2B5EF4-FFF2-40B4-BE49-F238E27FC236}">
                <a16:creationId xmlns:a16="http://schemas.microsoft.com/office/drawing/2014/main" id="{3DAA4ABB-D996-2119-94AE-E89927BAB590}"/>
              </a:ext>
            </a:extLst>
          </p:cNvPr>
          <p:cNvSpPr/>
          <p:nvPr/>
        </p:nvSpPr>
        <p:spPr>
          <a:xfrm>
            <a:off x="0" y="6428509"/>
            <a:ext cx="12192000" cy="457201"/>
          </a:xfrm>
          <a:prstGeom prst="rect">
            <a:avLst/>
          </a:prstGeom>
          <a:solidFill>
            <a:srgbClr val="01CF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2000" b="1" i="0" u="none" strike="noStrike" dirty="0">
              <a:effectLst/>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3947B130-FDF0-B72E-27D8-2E75A06D7E24}"/>
              </a:ext>
            </a:extLst>
          </p:cNvPr>
          <p:cNvSpPr txBox="1"/>
          <p:nvPr/>
        </p:nvSpPr>
        <p:spPr>
          <a:xfrm>
            <a:off x="3913111" y="1041787"/>
            <a:ext cx="4171335" cy="400110"/>
          </a:xfrm>
          <a:prstGeom prst="rect">
            <a:avLst/>
          </a:prstGeom>
          <a:noFill/>
        </p:spPr>
        <p:txBody>
          <a:bodyPr wrap="none" rtlCol="0">
            <a:spAutoFit/>
          </a:bodyPr>
          <a:lstStyle/>
          <a:p>
            <a:pPr algn="ctr"/>
            <a:r>
              <a:rPr lang="en-US" sz="2000" b="1" dirty="0">
                <a:latin typeface="Arial" panose="020B0604020202020204" pitchFamily="34" charset="0"/>
                <a:cs typeface="Arial" panose="020B0604020202020204" pitchFamily="34" charset="0"/>
              </a:rPr>
              <a:t>Scoping Review of the Literature</a:t>
            </a:r>
          </a:p>
        </p:txBody>
      </p:sp>
      <p:pic>
        <p:nvPicPr>
          <p:cNvPr id="13" name="Picture 12" descr="A white background with green text&#10;&#10;Description automatically generated">
            <a:extLst>
              <a:ext uri="{FF2B5EF4-FFF2-40B4-BE49-F238E27FC236}">
                <a16:creationId xmlns:a16="http://schemas.microsoft.com/office/drawing/2014/main" id="{25FA8703-C0D9-5FDA-B370-587D20C77245}"/>
              </a:ext>
            </a:extLst>
          </p:cNvPr>
          <p:cNvPicPr>
            <a:picLocks noChangeAspect="1"/>
          </p:cNvPicPr>
          <p:nvPr/>
        </p:nvPicPr>
        <p:blipFill>
          <a:blip r:embed="rId4"/>
          <a:stretch>
            <a:fillRect/>
          </a:stretch>
        </p:blipFill>
        <p:spPr>
          <a:xfrm>
            <a:off x="9628644" y="1425518"/>
            <a:ext cx="2563353" cy="2612649"/>
          </a:xfrm>
          <a:prstGeom prst="rect">
            <a:avLst/>
          </a:prstGeom>
        </p:spPr>
      </p:pic>
      <p:sp>
        <p:nvSpPr>
          <p:cNvPr id="4" name="TextBox 3">
            <a:extLst>
              <a:ext uri="{FF2B5EF4-FFF2-40B4-BE49-F238E27FC236}">
                <a16:creationId xmlns:a16="http://schemas.microsoft.com/office/drawing/2014/main" id="{8E0889A5-D017-F394-C6EE-EF0FBAE7D36A}"/>
              </a:ext>
            </a:extLst>
          </p:cNvPr>
          <p:cNvSpPr txBox="1"/>
          <p:nvPr/>
        </p:nvSpPr>
        <p:spPr>
          <a:xfrm>
            <a:off x="5535557" y="6470074"/>
            <a:ext cx="1120883" cy="369332"/>
          </a:xfrm>
          <a:prstGeom prst="rect">
            <a:avLst/>
          </a:prstGeom>
          <a:noFill/>
        </p:spPr>
        <p:txBody>
          <a:bodyPr wrap="none" rtlCol="0">
            <a:spAutoFit/>
          </a:bodyPr>
          <a:lstStyle/>
          <a:p>
            <a:pPr algn="ctr"/>
            <a:r>
              <a:rPr lang="en-US" sz="1800" b="1" dirty="0">
                <a:solidFill>
                  <a:schemeClr val="bg1"/>
                </a:solidFill>
                <a:latin typeface="Arial" panose="020B0604020202020204" pitchFamily="34" charset="0"/>
                <a:cs typeface="Arial" panose="020B0604020202020204" pitchFamily="34" charset="0"/>
              </a:rPr>
              <a:t> MIOT.cc</a:t>
            </a:r>
          </a:p>
        </p:txBody>
      </p:sp>
      <p:pic>
        <p:nvPicPr>
          <p:cNvPr id="5" name="Picture 4">
            <a:extLst>
              <a:ext uri="{FF2B5EF4-FFF2-40B4-BE49-F238E27FC236}">
                <a16:creationId xmlns:a16="http://schemas.microsoft.com/office/drawing/2014/main" id="{31301B33-0B7E-1706-1376-6ACA7FBEE723}"/>
              </a:ext>
            </a:extLst>
          </p:cNvPr>
          <p:cNvPicPr>
            <a:picLocks noChangeAspect="1"/>
          </p:cNvPicPr>
          <p:nvPr/>
        </p:nvPicPr>
        <p:blipFill>
          <a:blip r:embed="rId5"/>
          <a:stretch>
            <a:fillRect/>
          </a:stretch>
        </p:blipFill>
        <p:spPr>
          <a:xfrm>
            <a:off x="3913111" y="1966238"/>
            <a:ext cx="4171335" cy="4171335"/>
          </a:xfrm>
          <a:prstGeom prst="rect">
            <a:avLst/>
          </a:prstGeom>
        </p:spPr>
      </p:pic>
    </p:spTree>
    <p:extLst>
      <p:ext uri="{BB962C8B-B14F-4D97-AF65-F5344CB8AC3E}">
        <p14:creationId xmlns:p14="http://schemas.microsoft.com/office/powerpoint/2010/main" val="959288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F574EC-097E-B6D4-B788-35FA7B417B1B}"/>
              </a:ext>
            </a:extLst>
          </p:cNvPr>
          <p:cNvSpPr/>
          <p:nvPr/>
        </p:nvSpPr>
        <p:spPr>
          <a:xfrm>
            <a:off x="0" y="1"/>
            <a:ext cx="12192000" cy="828676"/>
          </a:xfrm>
          <a:prstGeom prst="rect">
            <a:avLst/>
          </a:prstGeom>
          <a:solidFill>
            <a:srgbClr val="12A6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Arial" panose="020B0604020202020204" pitchFamily="34" charset="0"/>
                <a:cs typeface="Arial" panose="020B0604020202020204" pitchFamily="34" charset="0"/>
              </a:rPr>
              <a:t>Next Steps</a:t>
            </a:r>
            <a:endParaRPr lang="en-US" sz="2400" b="1" dirty="0">
              <a:solidFill>
                <a:schemeClr val="bg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C86E20F8-6ABC-83DA-D144-DB85BA927D23}"/>
              </a:ext>
            </a:extLst>
          </p:cNvPr>
          <p:cNvSpPr/>
          <p:nvPr/>
        </p:nvSpPr>
        <p:spPr>
          <a:xfrm>
            <a:off x="0" y="758705"/>
            <a:ext cx="12192000" cy="162839"/>
          </a:xfrm>
          <a:prstGeom prst="rect">
            <a:avLst/>
          </a:prstGeom>
          <a:solidFill>
            <a:srgbClr val="01CF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blue and white logo&#10;&#10;Description automatically generated">
            <a:extLst>
              <a:ext uri="{FF2B5EF4-FFF2-40B4-BE49-F238E27FC236}">
                <a16:creationId xmlns:a16="http://schemas.microsoft.com/office/drawing/2014/main" id="{C213FFC1-BEBE-D11C-D748-D4B2AC1E2BAD}"/>
              </a:ext>
            </a:extLst>
          </p:cNvPr>
          <p:cNvPicPr>
            <a:picLocks noChangeAspect="1"/>
          </p:cNvPicPr>
          <p:nvPr/>
        </p:nvPicPr>
        <p:blipFill>
          <a:blip r:embed="rId3"/>
          <a:stretch>
            <a:fillRect/>
          </a:stretch>
        </p:blipFill>
        <p:spPr>
          <a:xfrm>
            <a:off x="96982" y="59999"/>
            <a:ext cx="651447" cy="612360"/>
          </a:xfrm>
          <a:prstGeom prst="rect">
            <a:avLst/>
          </a:prstGeom>
        </p:spPr>
      </p:pic>
      <p:sp>
        <p:nvSpPr>
          <p:cNvPr id="11" name="Rectangle 10">
            <a:extLst>
              <a:ext uri="{FF2B5EF4-FFF2-40B4-BE49-F238E27FC236}">
                <a16:creationId xmlns:a16="http://schemas.microsoft.com/office/drawing/2014/main" id="{3DAA4ABB-D996-2119-94AE-E89927BAB590}"/>
              </a:ext>
            </a:extLst>
          </p:cNvPr>
          <p:cNvSpPr/>
          <p:nvPr/>
        </p:nvSpPr>
        <p:spPr>
          <a:xfrm>
            <a:off x="0" y="6428509"/>
            <a:ext cx="12192000" cy="457201"/>
          </a:xfrm>
          <a:prstGeom prst="rect">
            <a:avLst/>
          </a:prstGeom>
          <a:solidFill>
            <a:srgbClr val="01CF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2000" b="1" i="0" u="none" strike="noStrike" dirty="0">
              <a:effectLst/>
              <a:latin typeface="Arial" panose="020B0604020202020204" pitchFamily="34" charset="0"/>
              <a:cs typeface="Arial" panose="020B0604020202020204" pitchFamily="34" charset="0"/>
            </a:endParaRPr>
          </a:p>
        </p:txBody>
      </p:sp>
      <p:pic>
        <p:nvPicPr>
          <p:cNvPr id="5" name="Picture 4" descr="A screenshot of a document&#10;&#10;Description automatically generated">
            <a:extLst>
              <a:ext uri="{FF2B5EF4-FFF2-40B4-BE49-F238E27FC236}">
                <a16:creationId xmlns:a16="http://schemas.microsoft.com/office/drawing/2014/main" id="{28AA549E-B101-F92D-04E7-603ED951F571}"/>
              </a:ext>
            </a:extLst>
          </p:cNvPr>
          <p:cNvPicPr>
            <a:picLocks noChangeAspect="1"/>
          </p:cNvPicPr>
          <p:nvPr/>
        </p:nvPicPr>
        <p:blipFill>
          <a:blip r:embed="rId4"/>
          <a:stretch>
            <a:fillRect/>
          </a:stretch>
        </p:blipFill>
        <p:spPr>
          <a:xfrm>
            <a:off x="2563353" y="1425519"/>
            <a:ext cx="7061633" cy="5000400"/>
          </a:xfrm>
          <a:prstGeom prst="rect">
            <a:avLst/>
          </a:prstGeom>
        </p:spPr>
      </p:pic>
      <p:sp>
        <p:nvSpPr>
          <p:cNvPr id="7" name="TextBox 6">
            <a:extLst>
              <a:ext uri="{FF2B5EF4-FFF2-40B4-BE49-F238E27FC236}">
                <a16:creationId xmlns:a16="http://schemas.microsoft.com/office/drawing/2014/main" id="{3947B130-FDF0-B72E-27D8-2E75A06D7E24}"/>
              </a:ext>
            </a:extLst>
          </p:cNvPr>
          <p:cNvSpPr txBox="1"/>
          <p:nvPr/>
        </p:nvSpPr>
        <p:spPr>
          <a:xfrm>
            <a:off x="4242509" y="1001019"/>
            <a:ext cx="3706977"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Manuscript Template as a Guide</a:t>
            </a:r>
          </a:p>
        </p:txBody>
      </p:sp>
      <p:pic>
        <p:nvPicPr>
          <p:cNvPr id="13" name="Picture 12" descr="A white background with green text&#10;&#10;Description automatically generated">
            <a:extLst>
              <a:ext uri="{FF2B5EF4-FFF2-40B4-BE49-F238E27FC236}">
                <a16:creationId xmlns:a16="http://schemas.microsoft.com/office/drawing/2014/main" id="{25FA8703-C0D9-5FDA-B370-587D20C77245}"/>
              </a:ext>
            </a:extLst>
          </p:cNvPr>
          <p:cNvPicPr>
            <a:picLocks noChangeAspect="1"/>
          </p:cNvPicPr>
          <p:nvPr/>
        </p:nvPicPr>
        <p:blipFill>
          <a:blip r:embed="rId5"/>
          <a:stretch>
            <a:fillRect/>
          </a:stretch>
        </p:blipFill>
        <p:spPr>
          <a:xfrm>
            <a:off x="9628644" y="1425518"/>
            <a:ext cx="2563353" cy="2612649"/>
          </a:xfrm>
          <a:prstGeom prst="rect">
            <a:avLst/>
          </a:prstGeom>
        </p:spPr>
      </p:pic>
      <p:sp>
        <p:nvSpPr>
          <p:cNvPr id="14" name="TextBox 13">
            <a:extLst>
              <a:ext uri="{FF2B5EF4-FFF2-40B4-BE49-F238E27FC236}">
                <a16:creationId xmlns:a16="http://schemas.microsoft.com/office/drawing/2014/main" id="{2BC8E664-CEB1-6903-1942-F5DEB90B1585}"/>
              </a:ext>
            </a:extLst>
          </p:cNvPr>
          <p:cNvSpPr txBox="1"/>
          <p:nvPr/>
        </p:nvSpPr>
        <p:spPr>
          <a:xfrm>
            <a:off x="5535557" y="6470074"/>
            <a:ext cx="1120883" cy="369332"/>
          </a:xfrm>
          <a:prstGeom prst="rect">
            <a:avLst/>
          </a:prstGeom>
          <a:noFill/>
        </p:spPr>
        <p:txBody>
          <a:bodyPr wrap="none" rtlCol="0">
            <a:spAutoFit/>
          </a:bodyPr>
          <a:lstStyle/>
          <a:p>
            <a:pPr algn="ctr"/>
            <a:r>
              <a:rPr lang="en-US" sz="1800" b="1" dirty="0">
                <a:solidFill>
                  <a:schemeClr val="bg1"/>
                </a:solidFill>
                <a:latin typeface="Arial" panose="020B0604020202020204" pitchFamily="34" charset="0"/>
                <a:cs typeface="Arial" panose="020B0604020202020204" pitchFamily="34" charset="0"/>
              </a:rPr>
              <a:t> MIOT.cc</a:t>
            </a:r>
          </a:p>
        </p:txBody>
      </p:sp>
    </p:spTree>
    <p:extLst>
      <p:ext uri="{BB962C8B-B14F-4D97-AF65-F5344CB8AC3E}">
        <p14:creationId xmlns:p14="http://schemas.microsoft.com/office/powerpoint/2010/main" val="3131238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F574EC-097E-B6D4-B788-35FA7B417B1B}"/>
              </a:ext>
            </a:extLst>
          </p:cNvPr>
          <p:cNvSpPr/>
          <p:nvPr/>
        </p:nvSpPr>
        <p:spPr>
          <a:xfrm>
            <a:off x="0" y="1"/>
            <a:ext cx="12192000" cy="828676"/>
          </a:xfrm>
          <a:prstGeom prst="rect">
            <a:avLst/>
          </a:prstGeom>
          <a:solidFill>
            <a:srgbClr val="12A6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Arial" panose="020B0604020202020204" pitchFamily="34" charset="0"/>
                <a:cs typeface="Arial" panose="020B0604020202020204" pitchFamily="34" charset="0"/>
              </a:rPr>
              <a:t>Table 1. Study Characteristics</a:t>
            </a:r>
            <a:endParaRPr lang="en-US" sz="2400" b="1" dirty="0">
              <a:solidFill>
                <a:schemeClr val="bg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C86E20F8-6ABC-83DA-D144-DB85BA927D23}"/>
              </a:ext>
            </a:extLst>
          </p:cNvPr>
          <p:cNvSpPr/>
          <p:nvPr/>
        </p:nvSpPr>
        <p:spPr>
          <a:xfrm>
            <a:off x="0" y="758705"/>
            <a:ext cx="12192000" cy="162839"/>
          </a:xfrm>
          <a:prstGeom prst="rect">
            <a:avLst/>
          </a:prstGeom>
          <a:solidFill>
            <a:srgbClr val="01CF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blue and white logo&#10;&#10;Description automatically generated">
            <a:extLst>
              <a:ext uri="{FF2B5EF4-FFF2-40B4-BE49-F238E27FC236}">
                <a16:creationId xmlns:a16="http://schemas.microsoft.com/office/drawing/2014/main" id="{C213FFC1-BEBE-D11C-D748-D4B2AC1E2BAD}"/>
              </a:ext>
            </a:extLst>
          </p:cNvPr>
          <p:cNvPicPr>
            <a:picLocks noChangeAspect="1"/>
          </p:cNvPicPr>
          <p:nvPr/>
        </p:nvPicPr>
        <p:blipFill>
          <a:blip r:embed="rId3"/>
          <a:stretch>
            <a:fillRect/>
          </a:stretch>
        </p:blipFill>
        <p:spPr>
          <a:xfrm>
            <a:off x="96982" y="59999"/>
            <a:ext cx="651447" cy="612360"/>
          </a:xfrm>
          <a:prstGeom prst="rect">
            <a:avLst/>
          </a:prstGeom>
        </p:spPr>
      </p:pic>
      <p:sp>
        <p:nvSpPr>
          <p:cNvPr id="11" name="Rectangle 10">
            <a:extLst>
              <a:ext uri="{FF2B5EF4-FFF2-40B4-BE49-F238E27FC236}">
                <a16:creationId xmlns:a16="http://schemas.microsoft.com/office/drawing/2014/main" id="{3DAA4ABB-D996-2119-94AE-E89927BAB590}"/>
              </a:ext>
            </a:extLst>
          </p:cNvPr>
          <p:cNvSpPr/>
          <p:nvPr/>
        </p:nvSpPr>
        <p:spPr>
          <a:xfrm>
            <a:off x="0" y="6428509"/>
            <a:ext cx="12192000" cy="457201"/>
          </a:xfrm>
          <a:prstGeom prst="rect">
            <a:avLst/>
          </a:prstGeom>
          <a:solidFill>
            <a:srgbClr val="01CF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2000" b="1" i="0" u="none" strike="noStrike" dirty="0">
              <a:effectLst/>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3947B130-FDF0-B72E-27D8-2E75A06D7E24}"/>
              </a:ext>
            </a:extLst>
          </p:cNvPr>
          <p:cNvSpPr txBox="1"/>
          <p:nvPr/>
        </p:nvSpPr>
        <p:spPr>
          <a:xfrm>
            <a:off x="4242509" y="1001019"/>
            <a:ext cx="3706977"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Manuscript Template as a Guide</a:t>
            </a:r>
          </a:p>
        </p:txBody>
      </p:sp>
      <p:pic>
        <p:nvPicPr>
          <p:cNvPr id="13" name="Picture 12" descr="A white background with green text&#10;&#10;Description automatically generated">
            <a:extLst>
              <a:ext uri="{FF2B5EF4-FFF2-40B4-BE49-F238E27FC236}">
                <a16:creationId xmlns:a16="http://schemas.microsoft.com/office/drawing/2014/main" id="{25FA8703-C0D9-5FDA-B370-587D20C77245}"/>
              </a:ext>
            </a:extLst>
          </p:cNvPr>
          <p:cNvPicPr>
            <a:picLocks noChangeAspect="1"/>
          </p:cNvPicPr>
          <p:nvPr/>
        </p:nvPicPr>
        <p:blipFill>
          <a:blip r:embed="rId4"/>
          <a:stretch>
            <a:fillRect/>
          </a:stretch>
        </p:blipFill>
        <p:spPr>
          <a:xfrm>
            <a:off x="9628644" y="1425518"/>
            <a:ext cx="2563353" cy="2612649"/>
          </a:xfrm>
          <a:prstGeom prst="rect">
            <a:avLst/>
          </a:prstGeom>
        </p:spPr>
      </p:pic>
      <p:pic>
        <p:nvPicPr>
          <p:cNvPr id="4" name="Picture 3" descr="A white sheet of paper with black text&#10;&#10;Description automatically generated">
            <a:extLst>
              <a:ext uri="{FF2B5EF4-FFF2-40B4-BE49-F238E27FC236}">
                <a16:creationId xmlns:a16="http://schemas.microsoft.com/office/drawing/2014/main" id="{80E21ED6-6CEE-E7AF-3E4B-076E12B8C368}"/>
              </a:ext>
            </a:extLst>
          </p:cNvPr>
          <p:cNvPicPr>
            <a:picLocks noChangeAspect="1"/>
          </p:cNvPicPr>
          <p:nvPr/>
        </p:nvPicPr>
        <p:blipFill>
          <a:blip r:embed="rId5"/>
          <a:stretch>
            <a:fillRect/>
          </a:stretch>
        </p:blipFill>
        <p:spPr>
          <a:xfrm>
            <a:off x="2747143" y="1425518"/>
            <a:ext cx="6697708" cy="5000400"/>
          </a:xfrm>
          <a:prstGeom prst="rect">
            <a:avLst/>
          </a:prstGeom>
        </p:spPr>
      </p:pic>
      <p:sp>
        <p:nvSpPr>
          <p:cNvPr id="8" name="TextBox 7">
            <a:extLst>
              <a:ext uri="{FF2B5EF4-FFF2-40B4-BE49-F238E27FC236}">
                <a16:creationId xmlns:a16="http://schemas.microsoft.com/office/drawing/2014/main" id="{21E4CFAB-1B67-46C8-EF2D-3D4FD38D6719}"/>
              </a:ext>
            </a:extLst>
          </p:cNvPr>
          <p:cNvSpPr txBox="1"/>
          <p:nvPr/>
        </p:nvSpPr>
        <p:spPr>
          <a:xfrm>
            <a:off x="5535557" y="6470074"/>
            <a:ext cx="1120883" cy="369332"/>
          </a:xfrm>
          <a:prstGeom prst="rect">
            <a:avLst/>
          </a:prstGeom>
          <a:noFill/>
        </p:spPr>
        <p:txBody>
          <a:bodyPr wrap="none" rtlCol="0">
            <a:spAutoFit/>
          </a:bodyPr>
          <a:lstStyle/>
          <a:p>
            <a:pPr algn="ctr"/>
            <a:r>
              <a:rPr lang="en-US" sz="1800" b="1" dirty="0">
                <a:solidFill>
                  <a:schemeClr val="bg1"/>
                </a:solidFill>
                <a:latin typeface="Arial" panose="020B0604020202020204" pitchFamily="34" charset="0"/>
                <a:cs typeface="Arial" panose="020B0604020202020204" pitchFamily="34" charset="0"/>
              </a:rPr>
              <a:t> MIOT.cc</a:t>
            </a:r>
          </a:p>
        </p:txBody>
      </p:sp>
    </p:spTree>
    <p:extLst>
      <p:ext uri="{BB962C8B-B14F-4D97-AF65-F5344CB8AC3E}">
        <p14:creationId xmlns:p14="http://schemas.microsoft.com/office/powerpoint/2010/main" val="40506885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452</TotalTime>
  <Words>2206</Words>
  <Application>Microsoft Macintosh PowerPoint</Application>
  <PresentationFormat>Widescreen</PresentationFormat>
  <Paragraphs>254</Paragraphs>
  <Slides>22</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ArialMT</vt:lpstr>
      <vt:lpstr>Calibri</vt:lpstr>
      <vt:lpstr>Calibri Light</vt:lpstr>
      <vt:lpstr>Segoe UI Symbol</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Aristotle Raptis</dc:creator>
  <cp:lastModifiedBy>Dimitri Raptis</cp:lastModifiedBy>
  <cp:revision>103</cp:revision>
  <cp:lastPrinted>2023-12-12T11:12:26Z</cp:lastPrinted>
  <dcterms:created xsi:type="dcterms:W3CDTF">2023-12-12T10:52:47Z</dcterms:created>
  <dcterms:modified xsi:type="dcterms:W3CDTF">2024-09-05T14:43:12Z</dcterms:modified>
</cp:coreProperties>
</file>